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47"/>
  </p:notesMasterIdLst>
  <p:sldIdLst>
    <p:sldId id="310" r:id="rId2"/>
    <p:sldId id="256" r:id="rId3"/>
    <p:sldId id="274" r:id="rId4"/>
    <p:sldId id="293" r:id="rId5"/>
    <p:sldId id="307" r:id="rId6"/>
    <p:sldId id="308" r:id="rId7"/>
    <p:sldId id="294" r:id="rId8"/>
    <p:sldId id="295" r:id="rId9"/>
    <p:sldId id="302" r:id="rId10"/>
    <p:sldId id="292" r:id="rId11"/>
    <p:sldId id="303" r:id="rId12"/>
    <p:sldId id="257" r:id="rId13"/>
    <p:sldId id="273" r:id="rId14"/>
    <p:sldId id="258" r:id="rId15"/>
    <p:sldId id="275" r:id="rId16"/>
    <p:sldId id="291" r:id="rId17"/>
    <p:sldId id="305" r:id="rId18"/>
    <p:sldId id="269" r:id="rId19"/>
    <p:sldId id="277" r:id="rId20"/>
    <p:sldId id="266" r:id="rId21"/>
    <p:sldId id="278" r:id="rId22"/>
    <p:sldId id="267" r:id="rId23"/>
    <p:sldId id="261" r:id="rId24"/>
    <p:sldId id="279" r:id="rId25"/>
    <p:sldId id="260" r:id="rId26"/>
    <p:sldId id="280" r:id="rId27"/>
    <p:sldId id="262" r:id="rId28"/>
    <p:sldId id="281" r:id="rId29"/>
    <p:sldId id="263" r:id="rId30"/>
    <p:sldId id="282" r:id="rId31"/>
    <p:sldId id="264" r:id="rId32"/>
    <p:sldId id="306" r:id="rId33"/>
    <p:sldId id="265" r:id="rId34"/>
    <p:sldId id="286" r:id="rId35"/>
    <p:sldId id="284" r:id="rId36"/>
    <p:sldId id="270" r:id="rId37"/>
    <p:sldId id="287" r:id="rId38"/>
    <p:sldId id="271" r:id="rId39"/>
    <p:sldId id="288" r:id="rId40"/>
    <p:sldId id="272" r:id="rId41"/>
    <p:sldId id="289" r:id="rId42"/>
    <p:sldId id="297" r:id="rId43"/>
    <p:sldId id="298" r:id="rId44"/>
    <p:sldId id="301" r:id="rId45"/>
    <p:sldId id="290" r:id="rId46"/>
  </p:sldIdLst>
  <p:sldSz cx="12192000" cy="6858000"/>
  <p:notesSz cx="9296400" cy="7010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535" autoAdjust="0"/>
  </p:normalViewPr>
  <p:slideViewPr>
    <p:cSldViewPr snapToGrid="0">
      <p:cViewPr varScale="1">
        <p:scale>
          <a:sx n="92" d="100"/>
          <a:sy n="92" d="100"/>
        </p:scale>
        <p:origin x="45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1"/>
            <a:ext cx="4028440" cy="351737"/>
          </a:xfrm>
          <a:prstGeom prst="rect">
            <a:avLst/>
          </a:prstGeom>
        </p:spPr>
        <p:txBody>
          <a:bodyPr vert="horz" lIns="93177" tIns="46589" rIns="93177" bIns="46589" rtlCol="0"/>
          <a:lstStyle>
            <a:lvl1pPr algn="l">
              <a:defRPr sz="1200"/>
            </a:lvl1pPr>
          </a:lstStyle>
          <a:p>
            <a:endParaRPr lang="tr-TR"/>
          </a:p>
        </p:txBody>
      </p:sp>
      <p:sp>
        <p:nvSpPr>
          <p:cNvPr id="3" name="Veri Yer Tutucusu 2"/>
          <p:cNvSpPr>
            <a:spLocks noGrp="1"/>
          </p:cNvSpPr>
          <p:nvPr>
            <p:ph type="dt" idx="1"/>
          </p:nvPr>
        </p:nvSpPr>
        <p:spPr>
          <a:xfrm>
            <a:off x="5265809" y="1"/>
            <a:ext cx="4028440" cy="351737"/>
          </a:xfrm>
          <a:prstGeom prst="rect">
            <a:avLst/>
          </a:prstGeom>
        </p:spPr>
        <p:txBody>
          <a:bodyPr vert="horz" lIns="93177" tIns="46589" rIns="93177" bIns="46589" rtlCol="0"/>
          <a:lstStyle>
            <a:lvl1pPr algn="r">
              <a:defRPr sz="1200"/>
            </a:lvl1pPr>
          </a:lstStyle>
          <a:p>
            <a:fld id="{94327F9D-3BBF-4A16-880E-E343AF598750}" type="datetimeFigureOut">
              <a:rPr lang="tr-TR" smtClean="0"/>
              <a:t>20.10.2026</a:t>
            </a:fld>
            <a:endParaRPr lang="tr-TR"/>
          </a:p>
        </p:txBody>
      </p:sp>
      <p:sp>
        <p:nvSpPr>
          <p:cNvPr id="4" name="Slayt Resmi Yer Tutucusu 3"/>
          <p:cNvSpPr>
            <a:spLocks noGrp="1" noRot="1" noChangeAspect="1"/>
          </p:cNvSpPr>
          <p:nvPr>
            <p:ph type="sldImg" idx="2"/>
          </p:nvPr>
        </p:nvSpPr>
        <p:spPr>
          <a:xfrm>
            <a:off x="2546350" y="876300"/>
            <a:ext cx="4203700" cy="2365375"/>
          </a:xfrm>
          <a:prstGeom prst="rect">
            <a:avLst/>
          </a:prstGeom>
          <a:noFill/>
          <a:ln w="12700">
            <a:solidFill>
              <a:prstClr val="black"/>
            </a:solidFill>
          </a:ln>
        </p:spPr>
        <p:txBody>
          <a:bodyPr vert="horz" lIns="93177" tIns="46589" rIns="93177" bIns="46589" rtlCol="0" anchor="ctr"/>
          <a:lstStyle/>
          <a:p>
            <a:endParaRPr lang="tr-TR"/>
          </a:p>
        </p:txBody>
      </p:sp>
      <p:sp>
        <p:nvSpPr>
          <p:cNvPr id="5" name="Not Yer Tutucusu 4"/>
          <p:cNvSpPr>
            <a:spLocks noGrp="1"/>
          </p:cNvSpPr>
          <p:nvPr>
            <p:ph type="body" sz="quarter" idx="3"/>
          </p:nvPr>
        </p:nvSpPr>
        <p:spPr>
          <a:xfrm>
            <a:off x="929640" y="3373754"/>
            <a:ext cx="7437120" cy="2760346"/>
          </a:xfrm>
          <a:prstGeom prst="rect">
            <a:avLst/>
          </a:prstGeom>
        </p:spPr>
        <p:txBody>
          <a:bodyPr vert="horz" lIns="93177" tIns="46589" rIns="93177" bIns="46589"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6658664"/>
            <a:ext cx="4028440" cy="351736"/>
          </a:xfrm>
          <a:prstGeom prst="rect">
            <a:avLst/>
          </a:prstGeom>
        </p:spPr>
        <p:txBody>
          <a:bodyPr vert="horz" lIns="93177" tIns="46589" rIns="93177" bIns="46589" rtlCol="0" anchor="b"/>
          <a:lstStyle>
            <a:lvl1pPr algn="l">
              <a:defRPr sz="1200"/>
            </a:lvl1pPr>
          </a:lstStyle>
          <a:p>
            <a:endParaRPr lang="tr-TR"/>
          </a:p>
        </p:txBody>
      </p:sp>
      <p:sp>
        <p:nvSpPr>
          <p:cNvPr id="7" name="Slayt Numarası Yer Tutucusu 6"/>
          <p:cNvSpPr>
            <a:spLocks noGrp="1"/>
          </p:cNvSpPr>
          <p:nvPr>
            <p:ph type="sldNum" sz="quarter" idx="5"/>
          </p:nvPr>
        </p:nvSpPr>
        <p:spPr>
          <a:xfrm>
            <a:off x="5265809" y="6658664"/>
            <a:ext cx="4028440" cy="351736"/>
          </a:xfrm>
          <a:prstGeom prst="rect">
            <a:avLst/>
          </a:prstGeom>
        </p:spPr>
        <p:txBody>
          <a:bodyPr vert="horz" lIns="93177" tIns="46589" rIns="93177" bIns="46589" rtlCol="0" anchor="b"/>
          <a:lstStyle>
            <a:lvl1pPr algn="r">
              <a:defRPr sz="1200"/>
            </a:lvl1pPr>
          </a:lstStyle>
          <a:p>
            <a:fld id="{0F3BD985-A6DD-472E-84AC-529C3919A489}" type="slidenum">
              <a:rPr lang="tr-TR" smtClean="0"/>
              <a:t>‹#›</a:t>
            </a:fld>
            <a:endParaRPr lang="tr-TR"/>
          </a:p>
        </p:txBody>
      </p:sp>
    </p:spTree>
    <p:extLst>
      <p:ext uri="{BB962C8B-B14F-4D97-AF65-F5344CB8AC3E}">
        <p14:creationId xmlns:p14="http://schemas.microsoft.com/office/powerpoint/2010/main" val="11946647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F3BD985-A6DD-472E-84AC-529C3919A489}" type="slidenum">
              <a:rPr lang="tr-TR" smtClean="0"/>
              <a:t>1</a:t>
            </a:fld>
            <a:endParaRPr lang="tr-TR"/>
          </a:p>
        </p:txBody>
      </p:sp>
    </p:spTree>
    <p:extLst>
      <p:ext uri="{BB962C8B-B14F-4D97-AF65-F5344CB8AC3E}">
        <p14:creationId xmlns:p14="http://schemas.microsoft.com/office/powerpoint/2010/main" val="7538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D6988-5B4B-753E-1AD2-A5A247CBFBC9}"/>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3A864D6F-4CAE-3D68-8B30-6964FFA1B741}"/>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8297CA70-71B7-FA1F-7F28-0EBEAA9F6581}"/>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98487552-331C-1A55-23B8-88F421802AE2}"/>
              </a:ext>
            </a:extLst>
          </p:cNvPr>
          <p:cNvSpPr>
            <a:spLocks noGrp="1"/>
          </p:cNvSpPr>
          <p:nvPr>
            <p:ph type="sldNum" sz="quarter" idx="5"/>
          </p:nvPr>
        </p:nvSpPr>
        <p:spPr/>
        <p:txBody>
          <a:bodyPr/>
          <a:lstStyle/>
          <a:p>
            <a:fld id="{0F3BD985-A6DD-472E-84AC-529C3919A489}" type="slidenum">
              <a:rPr lang="tr-TR" smtClean="0"/>
              <a:t>10</a:t>
            </a:fld>
            <a:endParaRPr lang="tr-TR"/>
          </a:p>
        </p:txBody>
      </p:sp>
    </p:spTree>
    <p:extLst>
      <p:ext uri="{BB962C8B-B14F-4D97-AF65-F5344CB8AC3E}">
        <p14:creationId xmlns:p14="http://schemas.microsoft.com/office/powerpoint/2010/main" val="182404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10B4D7-586A-DAEF-72F9-C9A4AA1DAF07}"/>
            </a:ext>
          </a:extLst>
        </p:cNvPr>
        <p:cNvGrpSpPr/>
        <p:nvPr/>
      </p:nvGrpSpPr>
      <p:grpSpPr>
        <a:xfrm>
          <a:off x="0" y="0"/>
          <a:ext cx="0" cy="0"/>
          <a:chOff x="0" y="0"/>
          <a:chExt cx="0" cy="0"/>
        </a:xfrm>
      </p:grpSpPr>
      <p:sp>
        <p:nvSpPr>
          <p:cNvPr id="2" name="Slayt Resmi Yer Tutucusu 1">
            <a:extLst>
              <a:ext uri="{FF2B5EF4-FFF2-40B4-BE49-F238E27FC236}">
                <a16:creationId xmlns:a16="http://schemas.microsoft.com/office/drawing/2014/main" id="{591F2EBB-C25F-1D22-7397-2264A0722CF0}"/>
              </a:ext>
            </a:extLst>
          </p:cNvPr>
          <p:cNvSpPr>
            <a:spLocks noGrp="1" noRot="1" noChangeAspect="1"/>
          </p:cNvSpPr>
          <p:nvPr>
            <p:ph type="sldImg"/>
          </p:nvPr>
        </p:nvSpPr>
        <p:spPr/>
      </p:sp>
      <p:sp>
        <p:nvSpPr>
          <p:cNvPr id="3" name="Not Yer Tutucusu 2">
            <a:extLst>
              <a:ext uri="{FF2B5EF4-FFF2-40B4-BE49-F238E27FC236}">
                <a16:creationId xmlns:a16="http://schemas.microsoft.com/office/drawing/2014/main" id="{7DABB232-4E82-A25A-5EDD-9B1B3C1F7584}"/>
              </a:ext>
            </a:extLst>
          </p:cNvPr>
          <p:cNvSpPr>
            <a:spLocks noGrp="1"/>
          </p:cNvSpPr>
          <p:nvPr>
            <p:ph type="body" idx="1"/>
          </p:nvPr>
        </p:nvSpPr>
        <p:spPr/>
        <p:txBody>
          <a:bodyPr/>
          <a:lstStyle/>
          <a:p>
            <a:endParaRPr lang="tr-TR" dirty="0"/>
          </a:p>
        </p:txBody>
      </p:sp>
      <p:sp>
        <p:nvSpPr>
          <p:cNvPr id="4" name="Slayt Numarası Yer Tutucusu 3">
            <a:extLst>
              <a:ext uri="{FF2B5EF4-FFF2-40B4-BE49-F238E27FC236}">
                <a16:creationId xmlns:a16="http://schemas.microsoft.com/office/drawing/2014/main" id="{68BD4E21-30D8-D529-0F48-FC8380194782}"/>
              </a:ext>
            </a:extLst>
          </p:cNvPr>
          <p:cNvSpPr>
            <a:spLocks noGrp="1"/>
          </p:cNvSpPr>
          <p:nvPr>
            <p:ph type="sldNum" sz="quarter" idx="5"/>
          </p:nvPr>
        </p:nvSpPr>
        <p:spPr/>
        <p:txBody>
          <a:bodyPr/>
          <a:lstStyle/>
          <a:p>
            <a:fld id="{0F3BD985-A6DD-472E-84AC-529C3919A489}" type="slidenum">
              <a:rPr lang="tr-TR" smtClean="0"/>
              <a:t>11</a:t>
            </a:fld>
            <a:endParaRPr lang="tr-TR"/>
          </a:p>
        </p:txBody>
      </p:sp>
    </p:spTree>
    <p:extLst>
      <p:ext uri="{BB962C8B-B14F-4D97-AF65-F5344CB8AC3E}">
        <p14:creationId xmlns:p14="http://schemas.microsoft.com/office/powerpoint/2010/main" val="3934844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yt Resmi Yer Tutucusu 1"/>
          <p:cNvSpPr>
            <a:spLocks noGrp="1" noRot="1" noChangeAspect="1"/>
          </p:cNvSpPr>
          <p:nvPr>
            <p:ph type="sldImg"/>
          </p:nvPr>
        </p:nvSpPr>
        <p:spPr/>
      </p:sp>
      <p:sp>
        <p:nvSpPr>
          <p:cNvPr id="3" name="Not Yer Tutucusu 2"/>
          <p:cNvSpPr>
            <a:spLocks noGrp="1"/>
          </p:cNvSpPr>
          <p:nvPr>
            <p:ph type="body" idx="1"/>
          </p:nvPr>
        </p:nvSpPr>
        <p:spPr/>
        <p:txBody>
          <a:bodyPr/>
          <a:lstStyle/>
          <a:p>
            <a:endParaRPr lang="tr-TR" dirty="0"/>
          </a:p>
        </p:txBody>
      </p:sp>
      <p:sp>
        <p:nvSpPr>
          <p:cNvPr id="4" name="Slayt Numarası Yer Tutucusu 3"/>
          <p:cNvSpPr>
            <a:spLocks noGrp="1"/>
          </p:cNvSpPr>
          <p:nvPr>
            <p:ph type="sldNum" sz="quarter" idx="5"/>
          </p:nvPr>
        </p:nvSpPr>
        <p:spPr/>
        <p:txBody>
          <a:bodyPr/>
          <a:lstStyle/>
          <a:p>
            <a:fld id="{0F3BD985-A6DD-472E-84AC-529C3919A489}" type="slidenum">
              <a:rPr lang="tr-TR" smtClean="0"/>
              <a:t>33</a:t>
            </a:fld>
            <a:endParaRPr lang="tr-TR"/>
          </a:p>
        </p:txBody>
      </p:sp>
    </p:spTree>
    <p:extLst>
      <p:ext uri="{BB962C8B-B14F-4D97-AF65-F5344CB8AC3E}">
        <p14:creationId xmlns:p14="http://schemas.microsoft.com/office/powerpoint/2010/main" val="3064955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tr-TR"/>
              <a:t>Asıl başlık stilini düzenlemek için tıklayın</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a:t>Asıl alt başlık stilini düzenlemek için tıklayın</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tr-TR"/>
          </a:p>
        </p:txBody>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tr-TR"/>
              <a:t>Asıl başlık stilini düzenlemek için tıklayın</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tr-TR"/>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tr-TR"/>
              <a:t>Asıl başlık stilini düzenlemek için tıklayın</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tr-TR"/>
              <a:t>Asıl başlık stilini düzenlemek için tıklayın</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tr-TR"/>
              <a:t>Asıl başlık stilini düzenlemek için tıklayın</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tr-TR"/>
              <a:t>Asıl başlık stilini düzenlemek için tıklayın</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a:t>Resim eklemek için simgeye tıklayın</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a:t>Asıl metin stillerini düzenle</a:t>
            </a:r>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tr-TR"/>
              <a:t>Asıl başlık stilini düzenlemek için tıklayın</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tr-TR"/>
              <a:t>Asıl başlık stilini düzenlemek için tıklayın</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a:t>Asıl metin stillerini düzenle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tr-TR"/>
              <a:t>Asıl metin stillerini düzenle</a:t>
            </a:r>
          </a:p>
        </p:txBody>
      </p:sp>
      <p:sp>
        <p:nvSpPr>
          <p:cNvPr id="5" name="Date Placeholder 4"/>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a:t>Asıl başlık stilini düzenlemek için tıklayın</a:t>
            </a:r>
            <a:endParaRPr lang="en-US" dirty="0"/>
          </a:p>
        </p:txBody>
      </p:sp>
      <p:sp>
        <p:nvSpPr>
          <p:cNvPr id="3" name="Vertical Text Placeholder 2"/>
          <p:cNvSpPr>
            <a:spLocks noGrp="1"/>
          </p:cNvSpPr>
          <p:nvPr>
            <p:ph type="body" orient="vert" idx="1"/>
          </p:nvPr>
        </p:nvSpPr>
        <p:spPr/>
        <p:txBody>
          <a:bodyPr vert="eaVert" ancho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tr-TR"/>
              <a:t>Asıl başlık stilini düzenlemek için tıklayın</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tr-TR"/>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tr-TR"/>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tr-TR"/>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tr-TR"/>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tr-TR"/>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tr-TR"/>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tr-TR"/>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tr-TR"/>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tr-TR"/>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tr-TR"/>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tr-TR"/>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tr-TR"/>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tr-TR"/>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tr-TR"/>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tr-TR"/>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tr-TR"/>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tr-TR"/>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tr-TR"/>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tr-TR"/>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tr-TR"/>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tr-TR"/>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tr-TR"/>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tr-TR"/>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tr-TR"/>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tr-TR"/>
              <a:t>Asıl başlık stilini düzenlemek için tıklayın</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tr-TR"/>
              <a:t>Asıl metin stillerini düzenle</a:t>
            </a:r>
          </a:p>
          <a:p>
            <a:pPr lvl="1"/>
            <a:r>
              <a:rPr lang="tr-TR"/>
              <a:t>İkinci düzey</a:t>
            </a:r>
          </a:p>
          <a:p>
            <a:pPr lvl="2"/>
            <a:r>
              <a:rPr lang="tr-TR"/>
              <a:t>Üçüncü düzey</a:t>
            </a:r>
          </a:p>
          <a:p>
            <a:pPr lvl="3"/>
            <a:r>
              <a:rPr lang="tr-TR"/>
              <a:t>Dördüncü düzey</a:t>
            </a:r>
          </a:p>
          <a:p>
            <a:pPr lvl="4"/>
            <a:r>
              <a:rPr lang="tr-TR"/>
              <a:t>Beşinci düzey</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10/20/2026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g"/><Relationship Id="rId13" Type="http://schemas.openxmlformats.org/officeDocument/2006/relationships/image" Target="../media/image11.png"/><Relationship Id="rId3" Type="http://schemas.openxmlformats.org/officeDocument/2006/relationships/image" Target="../media/image1.jpg"/><Relationship Id="rId7" Type="http://schemas.openxmlformats.org/officeDocument/2006/relationships/image" Target="../media/image5.jpg"/><Relationship Id="rId12"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g"/><Relationship Id="rId11" Type="http://schemas.openxmlformats.org/officeDocument/2006/relationships/image" Target="../media/image9.jpeg"/><Relationship Id="rId5" Type="http://schemas.openxmlformats.org/officeDocument/2006/relationships/image" Target="../media/image3.jpg"/><Relationship Id="rId10" Type="http://schemas.openxmlformats.org/officeDocument/2006/relationships/image" Target="../media/image8.jpg"/><Relationship Id="rId4" Type="http://schemas.openxmlformats.org/officeDocument/2006/relationships/image" Target="../media/image2.jpg"/><Relationship Id="rId9"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turnaportal.ua.gov.tr/" TargetMode="External"/><Relationship Id="rId2" Type="http://schemas.openxmlformats.org/officeDocument/2006/relationships/hyperlink" Target="mailto:erasmus@ankaramedipol.edu.tr"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turnaportal.ua.gov.tr/"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turnaportal.ua.gov.tr/"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mailto:erasmus@ankaramedipol.edu.tr"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mailto:erasmus@ankaramedipol.edu.tr" TargetMode="External"/><Relationship Id="rId2" Type="http://schemas.openxmlformats.org/officeDocument/2006/relationships/hyperlink" Target="https://turnaportal.ua.gov.tr/"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erasmus@ankaramedipol.edu.tr" TargetMode="External"/><Relationship Id="rId2" Type="http://schemas.openxmlformats.org/officeDocument/2006/relationships/hyperlink" Target="https://turnaportal.ua.gov.tr/"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erasmus@ankaramedipol.edu.tr" TargetMode="External"/><Relationship Id="rId2" Type="http://schemas.openxmlformats.org/officeDocument/2006/relationships/hyperlink" Target="https://turnaportal.ua.gov.tr/"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mailto:erasmus@ankaramedipol.edu.tr" TargetMode="External"/><Relationship Id="rId2" Type="http://schemas.openxmlformats.org/officeDocument/2006/relationships/hyperlink" Target="https://turnaportal.ua.gov.tr/"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s://ankaramedipol.edu.tr/sites/default/files/document/2.ERASMUS%20COORDINATORS%202026%202027.pdf"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turnaportal.ua.gov.tr/"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mailto:erasmus@ankaramedipol.edu.tr" TargetMode="External"/><Relationship Id="rId2" Type="http://schemas.openxmlformats.org/officeDocument/2006/relationships/hyperlink" Target="https://turnaportal.ua.gov.tr/"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hyperlink" Target="mailto:erasmus@ankaramedipol.edu.tr"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mailto:erasmus@ankaramedipol.edu.tr"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hyperlink" Target="mailto:rerasmus@ankaramedipol.edu.tr" TargetMode="External"/><Relationship Id="rId7" Type="http://schemas.openxmlformats.org/officeDocument/2006/relationships/hyperlink" Target="mailto:erasmus@ankaramedipol.edu.tr" TargetMode="External"/><Relationship Id="rId2" Type="http://schemas.openxmlformats.org/officeDocument/2006/relationships/hyperlink" Target="https://turnaportal.ua.gov.tr/" TargetMode="External"/><Relationship Id="rId1" Type="http://schemas.openxmlformats.org/officeDocument/2006/relationships/slideLayout" Target="../slideLayouts/slideLayout2.xml"/><Relationship Id="rId6" Type="http://schemas.openxmlformats.org/officeDocument/2006/relationships/hyperlink" Target="mailto:gamze.cicek@ankaramedipol.edu.tr" TargetMode="External"/><Relationship Id="rId5" Type="http://schemas.openxmlformats.org/officeDocument/2006/relationships/hyperlink" Target="https://ankaramedipol.edu.tr/sites/default/files/document/V11%20ERASMUS%20COORDINATORS%202026%20%281%29.pdf" TargetMode="External"/><Relationship Id="rId4" Type="http://schemas.openxmlformats.org/officeDocument/2006/relationships/hyperlink" Target="https://ankaramedipol.edu.tr/sites/default/files/document/ERASMUS%20AGREEMENTS%202025%202026%20%281%29.pdf" TargetMode="External"/></Relationships>
</file>

<file path=ppt/slides/_rels/slide43.xml.rels><?xml version="1.0" encoding="UTF-8" standalone="yes"?>
<Relationships xmlns="http://schemas.openxmlformats.org/package/2006/relationships"><Relationship Id="rId3" Type="http://schemas.openxmlformats.org/officeDocument/2006/relationships/hyperlink" Target="mailto:erasmus@ankaramedipol.edu.tr" TargetMode="External"/><Relationship Id="rId2" Type="http://schemas.openxmlformats.org/officeDocument/2006/relationships/hyperlink" Target="https://turnaportal.ua.gov.tr/" TargetMode="External"/><Relationship Id="rId1" Type="http://schemas.openxmlformats.org/officeDocument/2006/relationships/slideLayout" Target="../slideLayouts/slideLayout2.xml"/><Relationship Id="rId6" Type="http://schemas.openxmlformats.org/officeDocument/2006/relationships/hyperlink" Target="mailto:gamze.cicek@ankaramedipol.edu.tr" TargetMode="External"/><Relationship Id="rId5" Type="http://schemas.openxmlformats.org/officeDocument/2006/relationships/hyperlink" Target="https://ankaramedipol.edu.tr/sites/default/files/document/V11%20ERASMUS%20COORDINATORS%202026%20%281%29.pdf" TargetMode="External"/><Relationship Id="rId4" Type="http://schemas.openxmlformats.org/officeDocument/2006/relationships/hyperlink" Target="https://ankaramedipol.edu.tr/sites/default/files/document/ERASMUS%20AGREEMENTS%202025%202026%20%281%29.pdf" TargetMode="External"/></Relationships>
</file>

<file path=ppt/slides/_rels/slide44.xml.rels><?xml version="1.0" encoding="UTF-8" standalone="yes"?>
<Relationships xmlns="http://schemas.openxmlformats.org/package/2006/relationships"><Relationship Id="rId3" Type="http://schemas.openxmlformats.org/officeDocument/2006/relationships/hyperlink" Target="https://ankaramedipol.edu.tr/ogrenci/erasmus" TargetMode="External"/><Relationship Id="rId2" Type="http://schemas.openxmlformats.org/officeDocument/2006/relationships/hyperlink" Target="https://ankaramedipol.edu.tr/" TargetMode="External"/><Relationship Id="rId1" Type="http://schemas.openxmlformats.org/officeDocument/2006/relationships/slideLayout" Target="../slideLayouts/slideLayout2.xml"/><Relationship Id="rId5" Type="http://schemas.openxmlformats.org/officeDocument/2006/relationships/hyperlink" Target="mailto:gamze.cicek@ankaramedipol.edu.tr" TargetMode="External"/><Relationship Id="rId4" Type="http://schemas.openxmlformats.org/officeDocument/2006/relationships/hyperlink" Target="mailto:rasmus@ankaramedipol.edu.tr"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2592925" y="624110"/>
            <a:ext cx="8911687" cy="643581"/>
          </a:xfrm>
        </p:spPr>
        <p:txBody>
          <a:bodyPr/>
          <a:lstStyle/>
          <a:p>
            <a:pPr algn="ctr"/>
            <a:r>
              <a:rPr lang="tr-TR" b="1" dirty="0">
                <a:solidFill>
                  <a:srgbClr val="FF0000"/>
                </a:solidFill>
                <a:latin typeface="Times New Roman" panose="02020603050405020304" pitchFamily="18" charset="0"/>
                <a:cs typeface="Times New Roman" panose="02020603050405020304" pitchFamily="18" charset="0"/>
              </a:rPr>
              <a:t>Erasmus+ </a:t>
            </a:r>
            <a:r>
              <a:rPr lang="tr-TR" b="1" dirty="0" err="1">
                <a:solidFill>
                  <a:srgbClr val="FF0000"/>
                </a:solidFill>
                <a:latin typeface="Times New Roman" panose="02020603050405020304" pitchFamily="18" charset="0"/>
                <a:cs typeface="Times New Roman" panose="02020603050405020304" pitchFamily="18" charset="0"/>
              </a:rPr>
              <a:t>In</a:t>
            </a:r>
            <a:r>
              <a:rPr lang="tr-TR" b="1" dirty="0">
                <a:solidFill>
                  <a:srgbClr val="FF0000"/>
                </a:solidFill>
                <a:latin typeface="Times New Roman" panose="02020603050405020304" pitchFamily="18" charset="0"/>
                <a:cs typeface="Times New Roman" panose="02020603050405020304" pitchFamily="18" charset="0"/>
              </a:rPr>
              <a:t> Europe</a:t>
            </a:r>
            <a:endParaRPr lang="en-US" b="1" dirty="0">
              <a:solidFill>
                <a:srgbClr val="FF0000"/>
              </a:solidFill>
              <a:latin typeface="Times New Roman" panose="02020603050405020304" pitchFamily="18" charset="0"/>
              <a:cs typeface="Times New Roman" panose="02020603050405020304" pitchFamily="18" charset="0"/>
            </a:endParaRPr>
          </a:p>
        </p:txBody>
      </p:sp>
      <p:pic>
        <p:nvPicPr>
          <p:cNvPr id="4" name="İçerik Yer Tutucusu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079468" y="1520970"/>
            <a:ext cx="2286952" cy="1146030"/>
          </a:xfrm>
        </p:spPr>
      </p:pic>
      <p:pic>
        <p:nvPicPr>
          <p:cNvPr id="3" name="İçerik Yer Tutucusu 3">
            <a:extLst>
              <a:ext uri="{FF2B5EF4-FFF2-40B4-BE49-F238E27FC236}">
                <a16:creationId xmlns:a16="http://schemas.microsoft.com/office/drawing/2014/main" id="{F28485CF-40E1-491D-4690-AC5652F37E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flipH="1">
            <a:off x="3809048" y="1520970"/>
            <a:ext cx="2286952" cy="1228730"/>
          </a:xfrm>
          <a:prstGeom prst="rect">
            <a:avLst/>
          </a:prstGeom>
        </p:spPr>
      </p:pic>
      <p:pic>
        <p:nvPicPr>
          <p:cNvPr id="6" name="İçerik Yer Tutucusu 3">
            <a:extLst>
              <a:ext uri="{FF2B5EF4-FFF2-40B4-BE49-F238E27FC236}">
                <a16:creationId xmlns:a16="http://schemas.microsoft.com/office/drawing/2014/main" id="{8ADC4BB7-3AD5-07AD-D9D2-083EB2153F7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538628" y="1520970"/>
            <a:ext cx="2503828" cy="1228730"/>
          </a:xfrm>
          <a:prstGeom prst="rect">
            <a:avLst/>
          </a:prstGeom>
        </p:spPr>
      </p:pic>
      <p:pic>
        <p:nvPicPr>
          <p:cNvPr id="7" name="İçerik Yer Tutucusu 3">
            <a:extLst>
              <a:ext uri="{FF2B5EF4-FFF2-40B4-BE49-F238E27FC236}">
                <a16:creationId xmlns:a16="http://schemas.microsoft.com/office/drawing/2014/main" id="{4B713A16-AC36-6E8D-C8A8-AF96FF0811C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377877" y="1520970"/>
            <a:ext cx="2348049" cy="1280891"/>
          </a:xfrm>
          <a:prstGeom prst="rect">
            <a:avLst/>
          </a:prstGeom>
        </p:spPr>
      </p:pic>
      <p:pic>
        <p:nvPicPr>
          <p:cNvPr id="8" name="İçerik Yer Tutucusu 3">
            <a:extLst>
              <a:ext uri="{FF2B5EF4-FFF2-40B4-BE49-F238E27FC236}">
                <a16:creationId xmlns:a16="http://schemas.microsoft.com/office/drawing/2014/main" id="{AEA3EF87-1129-A66B-BD0F-06347AA0139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377877" y="3189787"/>
            <a:ext cx="2348049" cy="1280891"/>
          </a:xfrm>
          <a:prstGeom prst="rect">
            <a:avLst/>
          </a:prstGeom>
        </p:spPr>
      </p:pic>
      <p:pic>
        <p:nvPicPr>
          <p:cNvPr id="9" name="İçerik Yer Tutucusu 3">
            <a:extLst>
              <a:ext uri="{FF2B5EF4-FFF2-40B4-BE49-F238E27FC236}">
                <a16:creationId xmlns:a16="http://schemas.microsoft.com/office/drawing/2014/main" id="{2A356D4E-98B1-5B0E-19FD-526F12306A0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538628" y="3189788"/>
            <a:ext cx="2503828" cy="1280890"/>
          </a:xfrm>
          <a:prstGeom prst="rect">
            <a:avLst/>
          </a:prstGeom>
        </p:spPr>
      </p:pic>
      <p:pic>
        <p:nvPicPr>
          <p:cNvPr id="10" name="İçerik Yer Tutucusu 3">
            <a:extLst>
              <a:ext uri="{FF2B5EF4-FFF2-40B4-BE49-F238E27FC236}">
                <a16:creationId xmlns:a16="http://schemas.microsoft.com/office/drawing/2014/main" id="{F589A719-7F7B-44CD-5D1A-AAFB7D87B3A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77269" y="3161862"/>
            <a:ext cx="2425938" cy="1280892"/>
          </a:xfrm>
          <a:prstGeom prst="rect">
            <a:avLst/>
          </a:prstGeom>
        </p:spPr>
      </p:pic>
      <p:pic>
        <p:nvPicPr>
          <p:cNvPr id="11" name="İçerik Yer Tutucusu 3">
            <a:extLst>
              <a:ext uri="{FF2B5EF4-FFF2-40B4-BE49-F238E27FC236}">
                <a16:creationId xmlns:a16="http://schemas.microsoft.com/office/drawing/2014/main" id="{D9CD99A8-A010-AFF8-EE7B-D00BF10488B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6458" y="3161862"/>
            <a:ext cx="2286952" cy="1292041"/>
          </a:xfrm>
          <a:prstGeom prst="rect">
            <a:avLst/>
          </a:prstGeom>
        </p:spPr>
      </p:pic>
      <p:pic>
        <p:nvPicPr>
          <p:cNvPr id="12" name="İçerik Yer Tutucusu 3">
            <a:extLst>
              <a:ext uri="{FF2B5EF4-FFF2-40B4-BE49-F238E27FC236}">
                <a16:creationId xmlns:a16="http://schemas.microsoft.com/office/drawing/2014/main" id="{386348D7-B648-033C-BECE-198B55E5D9B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377877" y="4882841"/>
            <a:ext cx="2348049" cy="1280891"/>
          </a:xfrm>
          <a:prstGeom prst="rect">
            <a:avLst/>
          </a:prstGeom>
        </p:spPr>
      </p:pic>
      <p:pic>
        <p:nvPicPr>
          <p:cNvPr id="13" name="İçerik Yer Tutucusu 3">
            <a:extLst>
              <a:ext uri="{FF2B5EF4-FFF2-40B4-BE49-F238E27FC236}">
                <a16:creationId xmlns:a16="http://schemas.microsoft.com/office/drawing/2014/main" id="{7A0408B5-F466-E72A-B46F-CF579CA5B057}"/>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538629" y="4910766"/>
            <a:ext cx="2503828" cy="1225042"/>
          </a:xfrm>
          <a:prstGeom prst="rect">
            <a:avLst/>
          </a:prstGeom>
        </p:spPr>
      </p:pic>
      <p:pic>
        <p:nvPicPr>
          <p:cNvPr id="15" name="Resim 14">
            <a:extLst>
              <a:ext uri="{FF2B5EF4-FFF2-40B4-BE49-F238E27FC236}">
                <a16:creationId xmlns:a16="http://schemas.microsoft.com/office/drawing/2014/main" id="{EFDB7BAF-B6E2-16AE-4C4F-DF5A8934DB27}"/>
              </a:ext>
            </a:extLst>
          </p:cNvPr>
          <p:cNvPicPr>
            <a:picLocks noChangeAspect="1"/>
          </p:cNvPicPr>
          <p:nvPr/>
        </p:nvPicPr>
        <p:blipFill>
          <a:blip r:embed="rId13"/>
          <a:stretch>
            <a:fillRect/>
          </a:stretch>
        </p:blipFill>
        <p:spPr>
          <a:xfrm>
            <a:off x="1981556" y="4854916"/>
            <a:ext cx="3591426" cy="1678493"/>
          </a:xfrm>
          <a:prstGeom prst="rect">
            <a:avLst/>
          </a:prstGeom>
        </p:spPr>
      </p:pic>
    </p:spTree>
    <p:extLst>
      <p:ext uri="{BB962C8B-B14F-4D97-AF65-F5344CB8AC3E}">
        <p14:creationId xmlns:p14="http://schemas.microsoft.com/office/powerpoint/2010/main" val="42280140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3FE5C18-2A2E-475B-9B23-CAADE6B27B45}"/>
              </a:ext>
            </a:extLst>
          </p:cNvPr>
          <p:cNvSpPr>
            <a:spLocks noGrp="1"/>
          </p:cNvSpPr>
          <p:nvPr>
            <p:ph type="ctrTitle"/>
          </p:nvPr>
        </p:nvSpPr>
        <p:spPr>
          <a:xfrm>
            <a:off x="2589213" y="1184564"/>
            <a:ext cx="8915399" cy="3592817"/>
          </a:xfrm>
        </p:spPr>
        <p:txBody>
          <a:bodyPr>
            <a:normAutofit fontScale="90000"/>
          </a:bodyPr>
          <a:lstStyle/>
          <a:p>
            <a:pPr algn="ctr"/>
            <a:r>
              <a:rPr lang="tr-TR" b="1" dirty="0"/>
              <a:t>ERASMUS+ İÇİN NASIL BAŞVURU YAPARIM?</a:t>
            </a:r>
            <a:br>
              <a:rPr lang="tr-TR" dirty="0"/>
            </a:br>
            <a:br>
              <a:rPr lang="tr-TR" dirty="0"/>
            </a:br>
            <a:r>
              <a:rPr lang="tr-TR" sz="3600" dirty="0"/>
              <a:t>ERASMUS BAŞVURUSUNDA BİLİNMESİ GEREKENLER</a:t>
            </a:r>
          </a:p>
        </p:txBody>
      </p:sp>
      <p:sp>
        <p:nvSpPr>
          <p:cNvPr id="3" name="Alt Başlık 2">
            <a:extLst>
              <a:ext uri="{FF2B5EF4-FFF2-40B4-BE49-F238E27FC236}">
                <a16:creationId xmlns:a16="http://schemas.microsoft.com/office/drawing/2014/main" id="{384792ED-2746-48EE-A05D-548A7A966008}"/>
              </a:ext>
            </a:extLst>
          </p:cNvPr>
          <p:cNvSpPr>
            <a:spLocks noGrp="1"/>
          </p:cNvSpPr>
          <p:nvPr>
            <p:ph type="subTitle" idx="1"/>
          </p:nvPr>
        </p:nvSpPr>
        <p:spPr/>
        <p:txBody>
          <a:bodyPr/>
          <a:lstStyle/>
          <a:p>
            <a:pPr algn="ctr"/>
            <a:r>
              <a:rPr lang="tr-TR" dirty="0"/>
              <a:t>ÖĞRENCİ HAREKETLİLİĞİ İLANLARI BAŞVURU SÜRECİNE İLİŞKİN BİLGİ</a:t>
            </a:r>
          </a:p>
        </p:txBody>
      </p:sp>
    </p:spTree>
    <p:extLst>
      <p:ext uri="{BB962C8B-B14F-4D97-AF65-F5344CB8AC3E}">
        <p14:creationId xmlns:p14="http://schemas.microsoft.com/office/powerpoint/2010/main" val="29154027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13FE5C18-2A2E-475B-9B23-CAADE6B27B45}"/>
              </a:ext>
            </a:extLst>
          </p:cNvPr>
          <p:cNvSpPr>
            <a:spLocks noGrp="1"/>
          </p:cNvSpPr>
          <p:nvPr>
            <p:ph type="ctrTitle"/>
          </p:nvPr>
        </p:nvSpPr>
        <p:spPr>
          <a:xfrm>
            <a:off x="2589213" y="954338"/>
            <a:ext cx="8915399" cy="3823043"/>
          </a:xfrm>
        </p:spPr>
        <p:txBody>
          <a:bodyPr>
            <a:normAutofit fontScale="90000"/>
          </a:bodyPr>
          <a:lstStyle/>
          <a:p>
            <a:pPr algn="ctr"/>
            <a:r>
              <a:rPr lang="tr-TR" b="1" dirty="0"/>
              <a:t>HOW TO APPLY FOR ERASMUS+?</a:t>
            </a:r>
            <a:br>
              <a:rPr lang="tr-TR" b="1" dirty="0"/>
            </a:br>
            <a:br>
              <a:rPr lang="tr-TR" b="1" dirty="0"/>
            </a:br>
            <a:r>
              <a:rPr lang="en-US" sz="3600" dirty="0"/>
              <a:t>WHAT TO KNOW IN ERASMUS</a:t>
            </a:r>
            <a:r>
              <a:rPr lang="tr-TR" sz="3600" dirty="0"/>
              <a:t>+</a:t>
            </a:r>
            <a:r>
              <a:rPr lang="en-US" sz="3600" dirty="0"/>
              <a:t> APPLICATION</a:t>
            </a:r>
            <a:br>
              <a:rPr lang="tr-TR" dirty="0"/>
            </a:br>
            <a:endParaRPr lang="tr-TR" dirty="0"/>
          </a:p>
        </p:txBody>
      </p:sp>
      <p:sp>
        <p:nvSpPr>
          <p:cNvPr id="3" name="Alt Başlık 2">
            <a:extLst>
              <a:ext uri="{FF2B5EF4-FFF2-40B4-BE49-F238E27FC236}">
                <a16:creationId xmlns:a16="http://schemas.microsoft.com/office/drawing/2014/main" id="{384792ED-2746-48EE-A05D-548A7A966008}"/>
              </a:ext>
            </a:extLst>
          </p:cNvPr>
          <p:cNvSpPr>
            <a:spLocks noGrp="1"/>
          </p:cNvSpPr>
          <p:nvPr>
            <p:ph type="subTitle" idx="1"/>
          </p:nvPr>
        </p:nvSpPr>
        <p:spPr/>
        <p:txBody>
          <a:bodyPr/>
          <a:lstStyle/>
          <a:p>
            <a:pPr algn="ctr"/>
            <a:r>
              <a:rPr lang="en-US" dirty="0"/>
              <a:t>INFORMATION ON THE APPLICATION PROCESS FOR STUDENT MOBILIT</a:t>
            </a:r>
            <a:r>
              <a:rPr lang="tr-TR" dirty="0"/>
              <a:t>IES</a:t>
            </a:r>
          </a:p>
        </p:txBody>
      </p:sp>
    </p:spTree>
    <p:extLst>
      <p:ext uri="{BB962C8B-B14F-4D97-AF65-F5344CB8AC3E}">
        <p14:creationId xmlns:p14="http://schemas.microsoft.com/office/powerpoint/2010/main" val="3280095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2CB0FBD-B120-4339-A011-0B65CB145B33}"/>
              </a:ext>
            </a:extLst>
          </p:cNvPr>
          <p:cNvSpPr>
            <a:spLocks noGrp="1"/>
          </p:cNvSpPr>
          <p:nvPr>
            <p:ph type="title"/>
          </p:nvPr>
        </p:nvSpPr>
        <p:spPr/>
        <p:txBody>
          <a:bodyPr/>
          <a:lstStyle/>
          <a:p>
            <a:r>
              <a:rPr lang="tr-TR" b="1" dirty="0">
                <a:solidFill>
                  <a:srgbClr val="FF0000"/>
                </a:solidFill>
                <a:latin typeface="Times New Roman" panose="02020603050405020304" pitchFamily="18" charset="0"/>
                <a:cs typeface="Times New Roman" panose="02020603050405020304" pitchFamily="18" charset="0"/>
              </a:rPr>
              <a:t>ERASMUS+ HAREKETLİLİĞİ NEDİR?</a:t>
            </a:r>
            <a:br>
              <a:rPr lang="tr-TR" b="1" dirty="0">
                <a:solidFill>
                  <a:srgbClr val="FF0000"/>
                </a:solidFill>
                <a:latin typeface="Times New Roman" panose="02020603050405020304" pitchFamily="18" charset="0"/>
                <a:cs typeface="Times New Roman" panose="02020603050405020304" pitchFamily="18" charset="0"/>
              </a:rPr>
            </a:br>
            <a:r>
              <a:rPr lang="tr-TR" b="1" dirty="0">
                <a:solidFill>
                  <a:srgbClr val="FF0000"/>
                </a:solidFill>
                <a:latin typeface="Times New Roman" panose="02020603050405020304" pitchFamily="18" charset="0"/>
                <a:cs typeface="Times New Roman" panose="02020603050405020304" pitchFamily="18" charset="0"/>
              </a:rPr>
              <a:t>WHAT IS ERASMUS+ MOBILITY?</a:t>
            </a:r>
            <a:endParaRPr lang="tr-TR" dirty="0"/>
          </a:p>
        </p:txBody>
      </p:sp>
      <p:sp>
        <p:nvSpPr>
          <p:cNvPr id="3" name="İçerik Yer Tutucusu 2">
            <a:extLst>
              <a:ext uri="{FF2B5EF4-FFF2-40B4-BE49-F238E27FC236}">
                <a16:creationId xmlns:a16="http://schemas.microsoft.com/office/drawing/2014/main" id="{9110EF4F-8EEF-4431-A6CF-112C781E762A}"/>
              </a:ext>
            </a:extLst>
          </p:cNvPr>
          <p:cNvSpPr>
            <a:spLocks noGrp="1"/>
          </p:cNvSpPr>
          <p:nvPr>
            <p:ph idx="1"/>
          </p:nvPr>
        </p:nvSpPr>
        <p:spPr>
          <a:xfrm>
            <a:off x="677333" y="2160589"/>
            <a:ext cx="10669539" cy="3880773"/>
          </a:xfrm>
        </p:spPr>
        <p:txBody>
          <a:bodyPr/>
          <a:lstStyle/>
          <a:p>
            <a:pPr algn="just"/>
            <a:r>
              <a:rPr lang="tr-TR" dirty="0">
                <a:latin typeface="Times New Roman" pitchFamily="18" charset="0"/>
                <a:cs typeface="Times New Roman" pitchFamily="18" charset="0"/>
              </a:rPr>
              <a:t>Türkiye Ulusal Ajansı tarafından AB program ülkelerinde anlaşmalı olduğumuz kurumlarda </a:t>
            </a:r>
            <a:r>
              <a:rPr lang="tr-TR" b="1" dirty="0">
                <a:latin typeface="Times New Roman" pitchFamily="18" charset="0"/>
                <a:cs typeface="Times New Roman" pitchFamily="18" charset="0"/>
              </a:rPr>
              <a:t>öğrenim görme veya (anlaşmalı anlaşmasız) katılımcı alanıyla ilgili kurumlarda/işletme/ firma/şirket/üniversitelerde staj yapma faaliyetlerini içeren bir değişim programıdır.</a:t>
            </a:r>
          </a:p>
          <a:p>
            <a:pPr marL="0" indent="0" algn="just">
              <a:buNone/>
            </a:pPr>
            <a:endParaRPr lang="tr-TR" b="1" dirty="0">
              <a:latin typeface="Times New Roman" pitchFamily="18" charset="0"/>
              <a:cs typeface="Times New Roman" pitchFamily="18" charset="0"/>
            </a:endParaRPr>
          </a:p>
          <a:p>
            <a:pPr algn="just"/>
            <a:r>
              <a:rPr lang="tr-TR" dirty="0">
                <a:latin typeface="Times New Roman" panose="02020603050405020304" pitchFamily="18" charset="0"/>
                <a:cs typeface="Times New Roman" panose="02020603050405020304" pitchFamily="18" charset="0"/>
              </a:rPr>
              <a:t>Erasmus+ </a:t>
            </a:r>
            <a:r>
              <a:rPr lang="tr-TR" dirty="0" err="1">
                <a:latin typeface="Times New Roman" panose="02020603050405020304" pitchFamily="18" charset="0"/>
                <a:cs typeface="Times New Roman" panose="02020603050405020304" pitchFamily="18" charset="0"/>
              </a:rPr>
              <a:t>mobility</a:t>
            </a:r>
            <a:r>
              <a:rPr lang="en-US" dirty="0">
                <a:latin typeface="Times New Roman" panose="02020603050405020304" pitchFamily="18" charset="0"/>
                <a:cs typeface="Times New Roman" panose="02020603050405020304" pitchFamily="18" charset="0"/>
              </a:rPr>
              <a:t> is an exchange program supported by the Turkish National Agency, in EU program countries (with and without grants) to study at </a:t>
            </a:r>
            <a:r>
              <a:rPr lang="tr-TR" dirty="0">
                <a:latin typeface="Times New Roman" panose="02020603050405020304" pitchFamily="18" charset="0"/>
                <a:cs typeface="Times New Roman" panose="02020603050405020304" pitchFamily="18" charset="0"/>
              </a:rPr>
              <a:t>partner</a:t>
            </a:r>
            <a:r>
              <a:rPr lang="en-US" dirty="0">
                <a:latin typeface="Times New Roman" panose="02020603050405020304" pitchFamily="18" charset="0"/>
                <a:cs typeface="Times New Roman" panose="02020603050405020304" pitchFamily="18" charset="0"/>
              </a:rPr>
              <a:t> institutions or to do internships at institutions/companies/universities related to the participant's field (with and without agreement)</a:t>
            </a:r>
            <a:r>
              <a:rPr lang="tr-TR" dirty="0">
                <a:latin typeface="Times New Roman" panose="02020603050405020304" pitchFamily="18" charset="0"/>
                <a:cs typeface="Times New Roman" panose="02020603050405020304" pitchFamily="18" charset="0"/>
              </a:rPr>
              <a:t>.</a:t>
            </a:r>
          </a:p>
          <a:p>
            <a:pPr marL="0" indent="0">
              <a:buNone/>
            </a:pPr>
            <a:endParaRPr lang="tr-TR" dirty="0"/>
          </a:p>
        </p:txBody>
      </p:sp>
    </p:spTree>
    <p:extLst>
      <p:ext uri="{BB962C8B-B14F-4D97-AF65-F5344CB8AC3E}">
        <p14:creationId xmlns:p14="http://schemas.microsoft.com/office/powerpoint/2010/main" val="30016029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DF5947FB-560D-0797-9F99-3713AA190E0A}"/>
              </a:ext>
            </a:extLst>
          </p:cNvPr>
          <p:cNvSpPr>
            <a:spLocks noGrp="1"/>
          </p:cNvSpPr>
          <p:nvPr>
            <p:ph type="title"/>
          </p:nvPr>
        </p:nvSpPr>
        <p:spPr/>
        <p:txBody>
          <a:bodyPr/>
          <a:lstStyle/>
          <a:p>
            <a:pPr algn="ctr"/>
            <a:r>
              <a:rPr lang="tr-TR" b="1" dirty="0">
                <a:solidFill>
                  <a:srgbClr val="FF0000"/>
                </a:solidFill>
              </a:rPr>
              <a:t>Erasmus Programı Neler Kazandırır?</a:t>
            </a:r>
            <a:br>
              <a:rPr lang="tr-TR" b="1" dirty="0">
                <a:solidFill>
                  <a:srgbClr val="FF0000"/>
                </a:solidFill>
              </a:rPr>
            </a:br>
            <a:endParaRPr lang="tr-TR" b="1" dirty="0">
              <a:solidFill>
                <a:srgbClr val="FF0000"/>
              </a:solidFill>
            </a:endParaRPr>
          </a:p>
        </p:txBody>
      </p:sp>
      <p:sp>
        <p:nvSpPr>
          <p:cNvPr id="3" name="İçerik Yer Tutucusu 2">
            <a:extLst>
              <a:ext uri="{FF2B5EF4-FFF2-40B4-BE49-F238E27FC236}">
                <a16:creationId xmlns:a16="http://schemas.microsoft.com/office/drawing/2014/main" id="{CD3D1B41-22BF-08E3-C96C-1C48919A6BB4}"/>
              </a:ext>
            </a:extLst>
          </p:cNvPr>
          <p:cNvSpPr>
            <a:spLocks noGrp="1"/>
          </p:cNvSpPr>
          <p:nvPr>
            <p:ph idx="1"/>
          </p:nvPr>
        </p:nvSpPr>
        <p:spPr/>
        <p:txBody>
          <a:bodyPr/>
          <a:lstStyle/>
          <a:p>
            <a:r>
              <a:rPr lang="tr-TR" dirty="0"/>
              <a:t>Yurt Dışı Deneyimi</a:t>
            </a:r>
          </a:p>
          <a:p>
            <a:r>
              <a:rPr lang="tr-TR" dirty="0"/>
              <a:t>Çok Kültürlü Ortamda Eğitim Alma</a:t>
            </a:r>
          </a:p>
          <a:p>
            <a:r>
              <a:rPr lang="tr-TR" dirty="0"/>
              <a:t>Farklı Kültürleri Tanıma</a:t>
            </a:r>
          </a:p>
          <a:p>
            <a:r>
              <a:rPr lang="tr-TR" dirty="0"/>
              <a:t>Yeni Arkadaşlar Edinme </a:t>
            </a:r>
          </a:p>
          <a:p>
            <a:r>
              <a:rPr lang="tr-TR" dirty="0"/>
              <a:t>Eğitim Sonrası İŞ/Mesleki Bağlantılar</a:t>
            </a:r>
          </a:p>
          <a:p>
            <a:r>
              <a:rPr lang="tr-TR" dirty="0"/>
              <a:t>Farklı Bir Okulda Öğrencilik Deneyimi</a:t>
            </a:r>
          </a:p>
          <a:p>
            <a:r>
              <a:rPr lang="tr-TR" dirty="0"/>
              <a:t>Farklı Eğitim Sistemi Deneyimi</a:t>
            </a:r>
          </a:p>
          <a:p>
            <a:endParaRPr lang="tr-TR" dirty="0"/>
          </a:p>
          <a:p>
            <a:endParaRPr lang="tr-TR" dirty="0"/>
          </a:p>
        </p:txBody>
      </p:sp>
    </p:spTree>
    <p:extLst>
      <p:ext uri="{BB962C8B-B14F-4D97-AF65-F5344CB8AC3E}">
        <p14:creationId xmlns:p14="http://schemas.microsoft.com/office/powerpoint/2010/main" val="236318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8617C75-81A8-7F3C-48B5-A0DDB900F208}"/>
              </a:ext>
            </a:extLst>
          </p:cNvPr>
          <p:cNvSpPr>
            <a:spLocks noGrp="1"/>
          </p:cNvSpPr>
          <p:nvPr>
            <p:ph type="title"/>
          </p:nvPr>
        </p:nvSpPr>
        <p:spPr/>
        <p:txBody>
          <a:bodyPr/>
          <a:lstStyle/>
          <a:p>
            <a:r>
              <a:rPr lang="en-US" b="1" dirty="0">
                <a:solidFill>
                  <a:srgbClr val="FF0000"/>
                </a:solidFill>
              </a:rPr>
              <a:t>What Does the Erasmus Program Bring?</a:t>
            </a:r>
            <a:br>
              <a:rPr lang="en-US" b="1" dirty="0">
                <a:solidFill>
                  <a:srgbClr val="FF0000"/>
                </a:solidFill>
              </a:rPr>
            </a:br>
            <a:endParaRPr lang="tr-TR" b="1" dirty="0">
              <a:solidFill>
                <a:srgbClr val="FF0000"/>
              </a:solidFill>
            </a:endParaRPr>
          </a:p>
        </p:txBody>
      </p:sp>
      <p:sp>
        <p:nvSpPr>
          <p:cNvPr id="3" name="İçerik Yer Tutucusu 2">
            <a:extLst>
              <a:ext uri="{FF2B5EF4-FFF2-40B4-BE49-F238E27FC236}">
                <a16:creationId xmlns:a16="http://schemas.microsoft.com/office/drawing/2014/main" id="{46495BC3-C2C9-7BAA-6B8E-73F38AC126E3}"/>
              </a:ext>
            </a:extLst>
          </p:cNvPr>
          <p:cNvSpPr>
            <a:spLocks noGrp="1"/>
          </p:cNvSpPr>
          <p:nvPr>
            <p:ph idx="1"/>
          </p:nvPr>
        </p:nvSpPr>
        <p:spPr/>
        <p:txBody>
          <a:bodyPr/>
          <a:lstStyle/>
          <a:p>
            <a:r>
              <a:rPr lang="en-US" dirty="0"/>
              <a:t>Abroad Experience</a:t>
            </a:r>
          </a:p>
          <a:p>
            <a:r>
              <a:rPr lang="en-US" dirty="0"/>
              <a:t>Getting an Education in a Multicultural Environment</a:t>
            </a:r>
          </a:p>
          <a:p>
            <a:r>
              <a:rPr lang="en-US" dirty="0"/>
              <a:t>Getting to Know Different Cultures</a:t>
            </a:r>
          </a:p>
          <a:p>
            <a:r>
              <a:rPr lang="en-US" dirty="0"/>
              <a:t>Making New Friends</a:t>
            </a:r>
          </a:p>
          <a:p>
            <a:r>
              <a:rPr lang="en-US" dirty="0"/>
              <a:t>Post-Training Job/Professional Connections</a:t>
            </a:r>
          </a:p>
          <a:p>
            <a:r>
              <a:rPr lang="en-US" dirty="0"/>
              <a:t>Student Experience at a Different School</a:t>
            </a:r>
          </a:p>
          <a:p>
            <a:r>
              <a:rPr lang="en-US" dirty="0"/>
              <a:t>Different Education System Experience</a:t>
            </a:r>
          </a:p>
          <a:p>
            <a:endParaRPr lang="tr-TR" dirty="0"/>
          </a:p>
        </p:txBody>
      </p:sp>
    </p:spTree>
    <p:extLst>
      <p:ext uri="{BB962C8B-B14F-4D97-AF65-F5344CB8AC3E}">
        <p14:creationId xmlns:p14="http://schemas.microsoft.com/office/powerpoint/2010/main" val="1219986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4930E6B-D3FE-4235-A725-A00A90EE9596}"/>
              </a:ext>
            </a:extLst>
          </p:cNvPr>
          <p:cNvSpPr>
            <a:spLocks noGrp="1"/>
          </p:cNvSpPr>
          <p:nvPr>
            <p:ph type="title"/>
          </p:nvPr>
        </p:nvSpPr>
        <p:spPr>
          <a:xfrm>
            <a:off x="1849583" y="624110"/>
            <a:ext cx="9655030" cy="1280890"/>
          </a:xfrm>
        </p:spPr>
        <p:txBody>
          <a:bodyPr>
            <a:normAutofit/>
          </a:bodyPr>
          <a:lstStyle/>
          <a:p>
            <a:pPr algn="ctr"/>
            <a:r>
              <a:rPr lang="tr-TR" sz="2800" b="1" dirty="0">
                <a:solidFill>
                  <a:srgbClr val="FF0000"/>
                </a:solidFill>
                <a:latin typeface="Times New Roman" panose="02020603050405020304" pitchFamily="18" charset="0"/>
                <a:cs typeface="Times New Roman" panose="02020603050405020304" pitchFamily="18" charset="0"/>
              </a:rPr>
              <a:t>ERASMUS+ ÖĞRENCİ HAREKETLİLİĞİ TÜRLERİ</a:t>
            </a:r>
            <a:br>
              <a:rPr lang="tr-TR" sz="2800" b="1" dirty="0">
                <a:solidFill>
                  <a:srgbClr val="FF0000"/>
                </a:solidFill>
                <a:latin typeface="Times New Roman" panose="02020603050405020304" pitchFamily="18" charset="0"/>
                <a:cs typeface="Times New Roman" panose="02020603050405020304" pitchFamily="18" charset="0"/>
              </a:rPr>
            </a:br>
            <a:r>
              <a:rPr lang="tr-TR" sz="2800" b="1" dirty="0">
                <a:solidFill>
                  <a:srgbClr val="FF0000"/>
                </a:solidFill>
                <a:latin typeface="Times New Roman" panose="02020603050405020304" pitchFamily="18" charset="0"/>
                <a:cs typeface="Times New Roman" panose="02020603050405020304" pitchFamily="18" charset="0"/>
              </a:rPr>
              <a:t>TYPES OF ERASMUS+ STUDENT MOBILITY</a:t>
            </a:r>
            <a:endParaRPr lang="tr-TR" sz="2800" dirty="0"/>
          </a:p>
        </p:txBody>
      </p:sp>
      <p:sp>
        <p:nvSpPr>
          <p:cNvPr id="6" name="İçerik Yer Tutucusu 5">
            <a:extLst>
              <a:ext uri="{FF2B5EF4-FFF2-40B4-BE49-F238E27FC236}">
                <a16:creationId xmlns:a16="http://schemas.microsoft.com/office/drawing/2014/main" id="{59B3FDA3-C03B-4E7D-AA86-CFBFB0EBB438}"/>
              </a:ext>
            </a:extLst>
          </p:cNvPr>
          <p:cNvSpPr>
            <a:spLocks noGrp="1"/>
          </p:cNvSpPr>
          <p:nvPr>
            <p:ph idx="1"/>
          </p:nvPr>
        </p:nvSpPr>
        <p:spPr>
          <a:xfrm>
            <a:off x="2214405" y="2025505"/>
            <a:ext cx="3017418" cy="3881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tr-TR" dirty="0"/>
              <a:t>ERASMUS+ ÖĞRENCİ ÖĞRENİM HAREKETLİLİĞİ</a:t>
            </a:r>
          </a:p>
          <a:p>
            <a:pPr algn="ctr"/>
            <a:endParaRPr lang="tr-TR" dirty="0"/>
          </a:p>
          <a:p>
            <a:pPr algn="ctr"/>
            <a:endParaRPr lang="tr-TR" dirty="0"/>
          </a:p>
          <a:p>
            <a:pPr algn="ctr"/>
            <a:r>
              <a:rPr lang="tr-TR" dirty="0"/>
              <a:t>ERASMUS+ STUDENT MOBILITY FOR </a:t>
            </a:r>
          </a:p>
          <a:p>
            <a:pPr algn="ctr"/>
            <a:r>
              <a:rPr lang="tr-TR" dirty="0"/>
              <a:t>STUDIES</a:t>
            </a:r>
          </a:p>
        </p:txBody>
      </p:sp>
      <p:sp>
        <p:nvSpPr>
          <p:cNvPr id="7" name="Dikdörtgen: Köşeleri Yuvarlatılmış 9">
            <a:extLst>
              <a:ext uri="{FF2B5EF4-FFF2-40B4-BE49-F238E27FC236}">
                <a16:creationId xmlns:a16="http://schemas.microsoft.com/office/drawing/2014/main" id="{158560E7-DA00-4FEB-AF2A-6FCD5085D68D}"/>
              </a:ext>
            </a:extLst>
          </p:cNvPr>
          <p:cNvSpPr/>
          <p:nvPr/>
        </p:nvSpPr>
        <p:spPr>
          <a:xfrm>
            <a:off x="7319807" y="2025506"/>
            <a:ext cx="3017418" cy="388143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dirty="0"/>
              <a:t>ERASMUS ÖĞRENCİ </a:t>
            </a:r>
          </a:p>
          <a:p>
            <a:pPr algn="ctr"/>
            <a:r>
              <a:rPr lang="tr-TR" dirty="0"/>
              <a:t>STAJ </a:t>
            </a:r>
          </a:p>
          <a:p>
            <a:pPr algn="ctr"/>
            <a:r>
              <a:rPr lang="tr-TR" dirty="0"/>
              <a:t>HAREKETLİLİĞİ</a:t>
            </a:r>
          </a:p>
          <a:p>
            <a:pPr algn="ctr"/>
            <a:endParaRPr lang="tr-TR" dirty="0"/>
          </a:p>
          <a:p>
            <a:pPr algn="ctr"/>
            <a:endParaRPr lang="tr-TR" dirty="0"/>
          </a:p>
          <a:p>
            <a:pPr algn="ctr"/>
            <a:endParaRPr lang="tr-TR" dirty="0"/>
          </a:p>
          <a:p>
            <a:pPr algn="ctr"/>
            <a:r>
              <a:rPr lang="tr-TR" dirty="0"/>
              <a:t>ERASMUS+ STUDENT MOBILITY FOR</a:t>
            </a:r>
          </a:p>
          <a:p>
            <a:pPr algn="ctr"/>
            <a:endParaRPr lang="tr-TR" dirty="0"/>
          </a:p>
          <a:p>
            <a:pPr algn="ctr"/>
            <a:r>
              <a:rPr lang="tr-TR" dirty="0"/>
              <a:t> TRAINEESHIP</a:t>
            </a:r>
          </a:p>
        </p:txBody>
      </p:sp>
    </p:spTree>
    <p:extLst>
      <p:ext uri="{BB962C8B-B14F-4D97-AF65-F5344CB8AC3E}">
        <p14:creationId xmlns:p14="http://schemas.microsoft.com/office/powerpoint/2010/main" val="5260183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2FE56B7-26AE-4DE9-82B1-F7F21E165C7F}"/>
              </a:ext>
            </a:extLst>
          </p:cNvPr>
          <p:cNvSpPr>
            <a:spLocks noGrp="1"/>
          </p:cNvSpPr>
          <p:nvPr>
            <p:ph type="title"/>
          </p:nvPr>
        </p:nvSpPr>
        <p:spPr>
          <a:xfrm>
            <a:off x="1768380" y="619990"/>
            <a:ext cx="9438216" cy="1320800"/>
          </a:xfrm>
        </p:spPr>
        <p:txBody>
          <a:bodyPr>
            <a:normAutofit/>
          </a:bodyPr>
          <a:lstStyle/>
          <a:p>
            <a:r>
              <a:rPr lang="tr-TR" b="1" dirty="0">
                <a:solidFill>
                  <a:srgbClr val="FF0000"/>
                </a:solidFill>
                <a:latin typeface="Times New Roman" panose="02020603050405020304" pitchFamily="18" charset="0"/>
                <a:cs typeface="Times New Roman" panose="02020603050405020304" pitchFamily="18" charset="0"/>
              </a:rPr>
              <a:t>ERASMUS+ HAREKETLİLİĞİ</a:t>
            </a:r>
            <a:br>
              <a:rPr lang="tr-TR" b="1" dirty="0">
                <a:solidFill>
                  <a:srgbClr val="FF0000"/>
                </a:solidFill>
                <a:latin typeface="Times New Roman" panose="02020603050405020304" pitchFamily="18" charset="0"/>
                <a:cs typeface="Times New Roman" panose="02020603050405020304" pitchFamily="18" charset="0"/>
              </a:rPr>
            </a:br>
            <a:r>
              <a:rPr lang="tr-TR" b="1" dirty="0">
                <a:solidFill>
                  <a:srgbClr val="FF0000"/>
                </a:solidFill>
                <a:latin typeface="Times New Roman" panose="02020603050405020304" pitchFamily="18" charset="0"/>
                <a:cs typeface="Times New Roman" panose="02020603050405020304" pitchFamily="18" charset="0"/>
              </a:rPr>
              <a:t>ERASMUS+ MOBILITY</a:t>
            </a:r>
            <a:endParaRPr lang="tr-TR" dirty="0"/>
          </a:p>
        </p:txBody>
      </p:sp>
      <p:sp>
        <p:nvSpPr>
          <p:cNvPr id="3" name="İçerik Yer Tutucusu 2">
            <a:extLst>
              <a:ext uri="{FF2B5EF4-FFF2-40B4-BE49-F238E27FC236}">
                <a16:creationId xmlns:a16="http://schemas.microsoft.com/office/drawing/2014/main" id="{F9CDB120-B2D9-47A3-B349-321A5026C2A9}"/>
              </a:ext>
            </a:extLst>
          </p:cNvPr>
          <p:cNvSpPr>
            <a:spLocks noGrp="1"/>
          </p:cNvSpPr>
          <p:nvPr>
            <p:ph idx="1"/>
          </p:nvPr>
        </p:nvSpPr>
        <p:spPr>
          <a:xfrm>
            <a:off x="677334" y="2160589"/>
            <a:ext cx="9438216" cy="3880773"/>
          </a:xfrm>
        </p:spPr>
        <p:txBody>
          <a:bodyPr>
            <a:normAutofit lnSpcReduction="10000"/>
          </a:bodyPr>
          <a:lstStyle/>
          <a:p>
            <a:pPr algn="just"/>
            <a:r>
              <a:rPr lang="tr-TR" dirty="0">
                <a:latin typeface="Times New Roman" pitchFamily="18" charset="0"/>
                <a:cs typeface="Times New Roman" pitchFamily="18" charset="0"/>
              </a:rPr>
              <a:t>Öğrencilerimizin değişim programlarıyla </a:t>
            </a:r>
            <a:r>
              <a:rPr lang="tr-TR" b="1" dirty="0">
                <a:latin typeface="Times New Roman" pitchFamily="18" charset="0"/>
                <a:cs typeface="Times New Roman" pitchFamily="18" charset="0"/>
              </a:rPr>
              <a:t>öğrenim hareketliliği </a:t>
            </a:r>
            <a:r>
              <a:rPr lang="tr-TR" dirty="0">
                <a:latin typeface="Times New Roman" pitchFamily="18" charset="0"/>
                <a:cs typeface="Times New Roman" pitchFamily="18" charset="0"/>
              </a:rPr>
              <a:t>kapsamında </a:t>
            </a:r>
            <a:r>
              <a:rPr lang="tr-TR" b="1" dirty="0">
                <a:latin typeface="Times New Roman" pitchFamily="18" charset="0"/>
                <a:cs typeface="Times New Roman" pitchFamily="18" charset="0"/>
              </a:rPr>
              <a:t>en az 2 en fazla 12 aya </a:t>
            </a:r>
            <a:r>
              <a:rPr lang="tr-TR" dirty="0">
                <a:latin typeface="Times New Roman" pitchFamily="18" charset="0"/>
                <a:cs typeface="Times New Roman" pitchFamily="18" charset="0"/>
              </a:rPr>
              <a:t>kadar yurtdışındaki anlaşmalı üniversitelerimizde eğitim dönemlerini (güz veya bahar / </a:t>
            </a:r>
            <a:r>
              <a:rPr lang="tr-TR" dirty="0" err="1">
                <a:latin typeface="Times New Roman" pitchFamily="18" charset="0"/>
                <a:cs typeface="Times New Roman" pitchFamily="18" charset="0"/>
              </a:rPr>
              <a:t>güz+bahar</a:t>
            </a:r>
            <a:r>
              <a:rPr lang="tr-TR" dirty="0">
                <a:latin typeface="Times New Roman" pitchFamily="18" charset="0"/>
                <a:cs typeface="Times New Roman" pitchFamily="18" charset="0"/>
              </a:rPr>
              <a:t> dönemi) tamamlamalarına olanak sağlar.</a:t>
            </a:r>
          </a:p>
          <a:p>
            <a:pPr algn="just"/>
            <a:r>
              <a:rPr lang="tr-TR" dirty="0">
                <a:latin typeface="Times New Roman" pitchFamily="18" charset="0"/>
                <a:cs typeface="Times New Roman" pitchFamily="18" charset="0"/>
              </a:rPr>
              <a:t>Öğrencilerimizin değişim programlarıyla </a:t>
            </a:r>
            <a:r>
              <a:rPr lang="tr-TR" b="1" dirty="0">
                <a:latin typeface="Times New Roman" pitchFamily="18" charset="0"/>
                <a:cs typeface="Times New Roman" pitchFamily="18" charset="0"/>
              </a:rPr>
              <a:t>staj hareketliliği </a:t>
            </a:r>
            <a:r>
              <a:rPr lang="tr-TR" dirty="0">
                <a:latin typeface="Times New Roman" pitchFamily="18" charset="0"/>
                <a:cs typeface="Times New Roman" pitchFamily="18" charset="0"/>
              </a:rPr>
              <a:t>kapsamında </a:t>
            </a:r>
            <a:r>
              <a:rPr lang="tr-TR" b="1" dirty="0">
                <a:latin typeface="Times New Roman" pitchFamily="18" charset="0"/>
                <a:cs typeface="Times New Roman" pitchFamily="18" charset="0"/>
              </a:rPr>
              <a:t>en az 2 en fazla 12 aya </a:t>
            </a:r>
            <a:r>
              <a:rPr lang="tr-TR" dirty="0">
                <a:latin typeface="Times New Roman" pitchFamily="18" charset="0"/>
                <a:cs typeface="Times New Roman" pitchFamily="18" charset="0"/>
              </a:rPr>
              <a:t>kadar yurtdışındaki anlaşmalı/ anlaşmasız üniversitelerde/ kurumlarda işletmelerde/şirketlerde gönüllü, yeni mezun veya zorunlu stajlarını yapmalarına olanak sağlar.</a:t>
            </a:r>
          </a:p>
          <a:p>
            <a:pPr algn="just"/>
            <a:r>
              <a:rPr lang="en-US" dirty="0">
                <a:latin typeface="Times New Roman" panose="02020603050405020304" pitchFamily="18" charset="0"/>
                <a:cs typeface="Times New Roman" panose="02020603050405020304" pitchFamily="18" charset="0"/>
              </a:rPr>
              <a:t>The mobility allows the students to complete their education period (fall</a:t>
            </a:r>
            <a:r>
              <a:rPr lang="tr-TR"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spring/fall</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full</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academic</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year</a:t>
            </a:r>
            <a:r>
              <a:rPr lang="en-US" dirty="0">
                <a:latin typeface="Times New Roman" panose="02020603050405020304" pitchFamily="18" charset="0"/>
                <a:cs typeface="Times New Roman" panose="02020603050405020304" pitchFamily="18" charset="0"/>
              </a:rPr>
              <a:t>) at our partner universities (abroad) for a minimum of </a:t>
            </a:r>
            <a:r>
              <a:rPr lang="en-US" b="1" dirty="0">
                <a:latin typeface="Times New Roman" panose="02020603050405020304" pitchFamily="18" charset="0"/>
                <a:cs typeface="Times New Roman" panose="02020603050405020304" pitchFamily="18" charset="0"/>
              </a:rPr>
              <a:t>2 months </a:t>
            </a:r>
            <a:r>
              <a:rPr lang="en-US" dirty="0">
                <a:latin typeface="Times New Roman" panose="02020603050405020304" pitchFamily="18" charset="0"/>
                <a:cs typeface="Times New Roman" panose="02020603050405020304" pitchFamily="18" charset="0"/>
              </a:rPr>
              <a:t>and a maximum of </a:t>
            </a:r>
            <a:r>
              <a:rPr lang="en-US" b="1" dirty="0">
                <a:latin typeface="Times New Roman" panose="02020603050405020304" pitchFamily="18" charset="0"/>
                <a:cs typeface="Times New Roman" panose="02020603050405020304" pitchFamily="18" charset="0"/>
              </a:rPr>
              <a:t>12 months </a:t>
            </a:r>
            <a:r>
              <a:rPr lang="en-US" dirty="0">
                <a:latin typeface="Times New Roman" panose="02020603050405020304" pitchFamily="18" charset="0"/>
                <a:cs typeface="Times New Roman" panose="02020603050405020304" pitchFamily="18" charset="0"/>
              </a:rPr>
              <a:t>within the scope of Erasmus+ student mobility for studies.</a:t>
            </a:r>
            <a:endParaRPr lang="tr-TR" dirty="0">
              <a:latin typeface="Times New Roman" panose="02020603050405020304" pitchFamily="18" charset="0"/>
              <a:cs typeface="Times New Roman" panose="02020603050405020304" pitchFamily="18" charset="0"/>
            </a:endParaRPr>
          </a:p>
          <a:p>
            <a:pPr algn="just"/>
            <a:r>
              <a:rPr lang="en-US" dirty="0">
                <a:latin typeface="Times New Roman" panose="02020603050405020304" pitchFamily="18" charset="0"/>
                <a:cs typeface="Times New Roman" panose="02020603050405020304" pitchFamily="18" charset="0"/>
              </a:rPr>
              <a:t>The mobility allows the students to carry out their voluntary</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recent</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graduate</a:t>
            </a:r>
            <a:r>
              <a:rPr lang="en-US" dirty="0">
                <a:latin typeface="Times New Roman" panose="02020603050405020304" pitchFamily="18" charset="0"/>
                <a:cs typeface="Times New Roman" panose="02020603050405020304" pitchFamily="18" charset="0"/>
              </a:rPr>
              <a:t> or compulsory internships at our partner universities or any institutions abroad regardless of agreement according to the country list declared in the announcement text within the scope of Erasmus+ student mobility for </a:t>
            </a:r>
            <a:r>
              <a:rPr lang="tr-TR" dirty="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traineeship</a:t>
            </a:r>
            <a:endParaRPr lang="en-US" dirty="0"/>
          </a:p>
          <a:p>
            <a:endParaRPr lang="tr-TR" dirty="0"/>
          </a:p>
        </p:txBody>
      </p:sp>
    </p:spTree>
    <p:extLst>
      <p:ext uri="{BB962C8B-B14F-4D97-AF65-F5344CB8AC3E}">
        <p14:creationId xmlns:p14="http://schemas.microsoft.com/office/powerpoint/2010/main" val="11641778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109D1-1ABD-4129-2B8C-BC55C49081E6}"/>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064C2DF9-EBD3-CA3F-8E98-5E3D017512CC}"/>
              </a:ext>
            </a:extLst>
          </p:cNvPr>
          <p:cNvSpPr>
            <a:spLocks noGrp="1"/>
          </p:cNvSpPr>
          <p:nvPr>
            <p:ph type="title"/>
          </p:nvPr>
        </p:nvSpPr>
        <p:spPr>
          <a:xfrm>
            <a:off x="1640156" y="494087"/>
            <a:ext cx="8911687" cy="1280890"/>
          </a:xfrm>
        </p:spPr>
        <p:txBody>
          <a:bodyPr/>
          <a:lstStyle/>
          <a:p>
            <a:pPr algn="ctr"/>
            <a:r>
              <a:rPr lang="tr-TR" b="1" dirty="0"/>
              <a:t>APPLICATION</a:t>
            </a:r>
          </a:p>
        </p:txBody>
      </p:sp>
      <p:sp>
        <p:nvSpPr>
          <p:cNvPr id="4" name="İçerik Yer Tutucusu 3">
            <a:extLst>
              <a:ext uri="{FF2B5EF4-FFF2-40B4-BE49-F238E27FC236}">
                <a16:creationId xmlns:a16="http://schemas.microsoft.com/office/drawing/2014/main" id="{8CEFB017-2EF5-8EC3-DDC7-A88138ABC403}"/>
              </a:ext>
            </a:extLst>
          </p:cNvPr>
          <p:cNvSpPr>
            <a:spLocks noGrp="1"/>
          </p:cNvSpPr>
          <p:nvPr>
            <p:ph idx="1"/>
          </p:nvPr>
        </p:nvSpPr>
        <p:spPr>
          <a:xfrm>
            <a:off x="6660573" y="1456653"/>
            <a:ext cx="3129539" cy="41317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marL="0" indent="0" algn="ctr">
              <a:buNone/>
            </a:pPr>
            <a:r>
              <a:rPr lang="tr-TR" b="1" dirty="0">
                <a:solidFill>
                  <a:schemeClr val="tx1"/>
                </a:solidFill>
              </a:rPr>
              <a:t>APPLICATION FOR</a:t>
            </a:r>
          </a:p>
          <a:p>
            <a:pPr marL="0" indent="0" algn="ctr">
              <a:buNone/>
            </a:pPr>
            <a:endParaRPr lang="tr-TR" b="1" dirty="0">
              <a:solidFill>
                <a:schemeClr val="tx1"/>
              </a:solidFill>
            </a:endParaRPr>
          </a:p>
          <a:p>
            <a:pPr marL="0" indent="0" algn="ctr">
              <a:buNone/>
            </a:pPr>
            <a:r>
              <a:rPr lang="tr-TR" b="1" dirty="0">
                <a:solidFill>
                  <a:schemeClr val="tx1"/>
                </a:solidFill>
              </a:rPr>
              <a:t> ERASMUS ENGLISH PROFICIENCY EXAM</a:t>
            </a:r>
          </a:p>
          <a:p>
            <a:r>
              <a:rPr lang="tr-TR" b="1" dirty="0"/>
              <a:t>Application </a:t>
            </a:r>
            <a:r>
              <a:rPr lang="tr-TR" b="1" dirty="0" err="1"/>
              <a:t>Type</a:t>
            </a:r>
            <a:r>
              <a:rPr lang="tr-TR" dirty="0"/>
              <a:t>: </a:t>
            </a:r>
            <a:r>
              <a:rPr lang="tr-TR" dirty="0" err="1"/>
              <a:t>through</a:t>
            </a:r>
            <a:r>
              <a:rPr lang="tr-TR" dirty="0"/>
              <a:t> E-mail</a:t>
            </a:r>
          </a:p>
          <a:p>
            <a:pPr marL="0" indent="0">
              <a:buNone/>
            </a:pPr>
            <a:br>
              <a:rPr lang="tr-TR" dirty="0"/>
            </a:br>
            <a:r>
              <a:rPr lang="tr-TR" b="1" dirty="0"/>
              <a:t>Application </a:t>
            </a:r>
            <a:r>
              <a:rPr lang="tr-TR" b="1" dirty="0" err="1"/>
              <a:t>Location</a:t>
            </a:r>
            <a:r>
              <a:rPr lang="tr-TR" dirty="0"/>
              <a:t>: </a:t>
            </a:r>
            <a:r>
              <a:rPr lang="tr-TR" dirty="0">
                <a:hlinkClick r:id="rId2"/>
              </a:rPr>
              <a:t>erasmus@ankaramedipol.edu.tr</a:t>
            </a:r>
            <a:r>
              <a:rPr lang="tr-TR" dirty="0"/>
              <a:t> </a:t>
            </a:r>
          </a:p>
        </p:txBody>
      </p:sp>
      <p:sp>
        <p:nvSpPr>
          <p:cNvPr id="3" name="Dikdörtgen: Yuvarlatılmış Köşeler 4">
            <a:extLst>
              <a:ext uri="{FF2B5EF4-FFF2-40B4-BE49-F238E27FC236}">
                <a16:creationId xmlns:a16="http://schemas.microsoft.com/office/drawing/2014/main" id="{C01AA304-9024-E3E7-4F37-E7F1AD796DBA}"/>
              </a:ext>
            </a:extLst>
          </p:cNvPr>
          <p:cNvSpPr/>
          <p:nvPr/>
        </p:nvSpPr>
        <p:spPr>
          <a:xfrm>
            <a:off x="2715306" y="1456653"/>
            <a:ext cx="3267364" cy="413173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rPr>
              <a:t>APPLICATION FOR</a:t>
            </a:r>
          </a:p>
          <a:p>
            <a:pPr algn="ctr"/>
            <a:endParaRPr lang="tr-TR" b="1" dirty="0">
              <a:solidFill>
                <a:schemeClr val="tx1"/>
              </a:solidFill>
            </a:endParaRPr>
          </a:p>
          <a:p>
            <a:pPr algn="ctr"/>
            <a:r>
              <a:rPr lang="tr-TR" b="1" dirty="0">
                <a:solidFill>
                  <a:schemeClr val="tx1"/>
                </a:solidFill>
              </a:rPr>
              <a:t> </a:t>
            </a:r>
            <a:r>
              <a:rPr lang="fr-FR" b="1" dirty="0">
                <a:solidFill>
                  <a:schemeClr val="tx1"/>
                </a:solidFill>
              </a:rPr>
              <a:t>ERASMUS </a:t>
            </a:r>
            <a:r>
              <a:rPr lang="tr-TR" b="1" dirty="0">
                <a:solidFill>
                  <a:schemeClr val="tx1"/>
                </a:solidFill>
              </a:rPr>
              <a:t>MOBILITIES </a:t>
            </a:r>
          </a:p>
          <a:p>
            <a:pPr algn="ctr"/>
            <a:endParaRPr lang="tr-TR" b="1" dirty="0">
              <a:solidFill>
                <a:schemeClr val="tx1"/>
              </a:solidFill>
            </a:endParaRPr>
          </a:p>
          <a:p>
            <a:pPr algn="ctr"/>
            <a:r>
              <a:rPr lang="fr-FR" b="1" dirty="0"/>
              <a:t>Application Type</a:t>
            </a:r>
            <a:r>
              <a:rPr lang="fr-FR" dirty="0"/>
              <a:t>: Online</a:t>
            </a:r>
            <a:br>
              <a:rPr lang="fr-FR" dirty="0"/>
            </a:br>
            <a:endParaRPr lang="fr-FR" dirty="0"/>
          </a:p>
          <a:p>
            <a:r>
              <a:rPr lang="fr-FR" b="1" dirty="0" err="1"/>
              <a:t>Appl</a:t>
            </a:r>
            <a:r>
              <a:rPr lang="tr-TR" b="1" dirty="0"/>
              <a:t>y </a:t>
            </a:r>
            <a:r>
              <a:rPr lang="tr-TR" b="1" dirty="0" err="1"/>
              <a:t>Now</a:t>
            </a:r>
            <a:r>
              <a:rPr lang="tr-TR" b="1" dirty="0"/>
              <a:t>: Turna</a:t>
            </a:r>
            <a:r>
              <a:rPr lang="fr-FR" dirty="0"/>
              <a:t> Portal Application System </a:t>
            </a:r>
            <a:br>
              <a:rPr lang="fr-FR" dirty="0"/>
            </a:br>
            <a:endParaRPr lang="fr-FR" dirty="0"/>
          </a:p>
          <a:p>
            <a:r>
              <a:rPr lang="fr-FR" dirty="0">
                <a:hlinkClick r:id="rId3"/>
              </a:rPr>
              <a:t>https://turnaportal.ua.gov.tr/</a:t>
            </a:r>
            <a:endParaRPr lang="fr-FR" dirty="0"/>
          </a:p>
        </p:txBody>
      </p:sp>
    </p:spTree>
    <p:extLst>
      <p:ext uri="{BB962C8B-B14F-4D97-AF65-F5344CB8AC3E}">
        <p14:creationId xmlns:p14="http://schemas.microsoft.com/office/powerpoint/2010/main" val="18651363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214021-78C5-4621-0BAD-597A7DC65296}"/>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86153148-A92C-6F02-C9CF-B2BF8945284C}"/>
              </a:ext>
            </a:extLst>
          </p:cNvPr>
          <p:cNvSpPr>
            <a:spLocks noGrp="1"/>
          </p:cNvSpPr>
          <p:nvPr>
            <p:ph type="title"/>
          </p:nvPr>
        </p:nvSpPr>
        <p:spPr>
          <a:xfrm>
            <a:off x="1470707" y="434820"/>
            <a:ext cx="6686157" cy="640445"/>
          </a:xfrm>
        </p:spPr>
        <p:txBody>
          <a:bodyPr/>
          <a:lstStyle/>
          <a:p>
            <a:pPr algn="ctr"/>
            <a:r>
              <a:rPr lang="tr-TR" b="1" dirty="0"/>
              <a:t>BAŞVURU TARİHLERİ</a:t>
            </a:r>
          </a:p>
        </p:txBody>
      </p:sp>
      <p:sp>
        <p:nvSpPr>
          <p:cNvPr id="4" name="Dikdörtgen: Yuvarlatılmış Köşeler 3">
            <a:extLst>
              <a:ext uri="{FF2B5EF4-FFF2-40B4-BE49-F238E27FC236}">
                <a16:creationId xmlns:a16="http://schemas.microsoft.com/office/drawing/2014/main" id="{F1C0F208-3680-08CA-2F42-A45F1344B196}"/>
              </a:ext>
            </a:extLst>
          </p:cNvPr>
          <p:cNvSpPr/>
          <p:nvPr/>
        </p:nvSpPr>
        <p:spPr>
          <a:xfrm>
            <a:off x="3330864" y="1205345"/>
            <a:ext cx="2354119" cy="45658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rPr>
              <a:t>ERASMUS BASVURUSU</a:t>
            </a:r>
          </a:p>
          <a:p>
            <a:pPr algn="ctr"/>
            <a:r>
              <a:rPr lang="tr-TR" b="1" dirty="0">
                <a:solidFill>
                  <a:schemeClr val="tx1"/>
                </a:solidFill>
              </a:rPr>
              <a:t>2027/2028</a:t>
            </a:r>
          </a:p>
          <a:p>
            <a:pPr algn="ctr"/>
            <a:r>
              <a:rPr lang="tr-TR" b="1" dirty="0">
                <a:solidFill>
                  <a:schemeClr val="tx1"/>
                </a:solidFill>
              </a:rPr>
              <a:t>GÜZ ÖĞRENİM</a:t>
            </a:r>
          </a:p>
          <a:p>
            <a:pPr algn="ctr"/>
            <a:r>
              <a:rPr lang="tr-TR" b="1" dirty="0"/>
              <a:t>Başvuru Türü</a:t>
            </a:r>
            <a:r>
              <a:rPr lang="tr-TR" dirty="0"/>
              <a:t>: Çevrimiçi</a:t>
            </a:r>
          </a:p>
          <a:p>
            <a:pPr algn="ctr"/>
            <a:r>
              <a:rPr lang="tr-TR" b="1" dirty="0"/>
              <a:t>Başvuru Tarihleri</a:t>
            </a:r>
            <a:r>
              <a:rPr lang="tr-TR" dirty="0"/>
              <a:t>: 20/10/26-08/02/27</a:t>
            </a:r>
          </a:p>
          <a:p>
            <a:pPr algn="ctr"/>
            <a:r>
              <a:rPr lang="tr-TR" b="1" dirty="0"/>
              <a:t>Başvuru Yeri</a:t>
            </a:r>
            <a:r>
              <a:rPr lang="tr-TR" dirty="0"/>
              <a:t>: Turna Portal Başvuru Sistemi</a:t>
            </a:r>
            <a:r>
              <a:rPr lang="tr-TR" dirty="0">
                <a:hlinkClick r:id="rId3"/>
              </a:rPr>
              <a:t> </a:t>
            </a:r>
          </a:p>
          <a:p>
            <a:pPr algn="ctr"/>
            <a:endParaRPr lang="tr-TR" dirty="0">
              <a:hlinkClick r:id="rId3"/>
            </a:endParaRPr>
          </a:p>
          <a:p>
            <a:pPr algn="ctr"/>
            <a:r>
              <a:rPr lang="tr-TR" dirty="0">
                <a:hlinkClick r:id="rId3"/>
              </a:rPr>
              <a:t>https://turnaportal.ua.gov.tr/</a:t>
            </a:r>
            <a:endParaRPr lang="tr-TR" dirty="0"/>
          </a:p>
        </p:txBody>
      </p:sp>
      <p:sp>
        <p:nvSpPr>
          <p:cNvPr id="5" name="Dikdörtgen: Yuvarlatılmış Köşeler 4">
            <a:extLst>
              <a:ext uri="{FF2B5EF4-FFF2-40B4-BE49-F238E27FC236}">
                <a16:creationId xmlns:a16="http://schemas.microsoft.com/office/drawing/2014/main" id="{0DEC6A7E-894F-6CC5-F178-FE535D40347E}"/>
              </a:ext>
            </a:extLst>
          </p:cNvPr>
          <p:cNvSpPr/>
          <p:nvPr/>
        </p:nvSpPr>
        <p:spPr>
          <a:xfrm>
            <a:off x="8835737" y="155864"/>
            <a:ext cx="2865196" cy="2940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tx1"/>
              </a:solidFill>
            </a:endParaRPr>
          </a:p>
          <a:p>
            <a:pPr algn="ctr"/>
            <a:endParaRPr lang="tr-TR" b="1" dirty="0">
              <a:solidFill>
                <a:schemeClr val="tx1"/>
              </a:solidFill>
            </a:endParaRPr>
          </a:p>
          <a:p>
            <a:pPr algn="ctr"/>
            <a:r>
              <a:rPr lang="tr-TR" sz="1400" b="1" dirty="0">
                <a:solidFill>
                  <a:schemeClr val="tx1"/>
                </a:solidFill>
              </a:rPr>
              <a:t>İNGİLİZCE YETERLİK SINAVI BAŞVURUSU</a:t>
            </a:r>
          </a:p>
          <a:p>
            <a:pPr algn="ctr"/>
            <a:r>
              <a:rPr lang="tr-TR" sz="1400" b="1" dirty="0">
                <a:solidFill>
                  <a:schemeClr val="tx1"/>
                </a:solidFill>
              </a:rPr>
              <a:t>2026/2027</a:t>
            </a:r>
          </a:p>
          <a:p>
            <a:pPr algn="ctr"/>
            <a:r>
              <a:rPr lang="tr-TR" sz="1400" b="1" dirty="0">
                <a:solidFill>
                  <a:schemeClr val="tx1"/>
                </a:solidFill>
              </a:rPr>
              <a:t>BAHAR ÖĞRENİM</a:t>
            </a:r>
            <a:endParaRPr lang="tr-TR" sz="1400" b="1" dirty="0"/>
          </a:p>
          <a:p>
            <a:pPr algn="ctr"/>
            <a:r>
              <a:rPr lang="tr-TR" sz="1400" b="1" dirty="0"/>
              <a:t>Başvuru Türü</a:t>
            </a:r>
            <a:r>
              <a:rPr lang="tr-TR" sz="1400" dirty="0"/>
              <a:t>: E-mail</a:t>
            </a:r>
          </a:p>
          <a:p>
            <a:pPr algn="ctr"/>
            <a:r>
              <a:rPr lang="tr-TR" sz="1400" b="1" dirty="0"/>
              <a:t>Başvuru Tarihleri</a:t>
            </a:r>
            <a:r>
              <a:rPr lang="tr-TR" sz="1400" dirty="0"/>
              <a:t>: 07/09/26-25/09/26</a:t>
            </a:r>
          </a:p>
          <a:p>
            <a:pPr algn="ctr"/>
            <a:r>
              <a:rPr lang="tr-TR" sz="1400" b="1" dirty="0"/>
              <a:t>Başvuru Yeri</a:t>
            </a:r>
            <a:r>
              <a:rPr lang="tr-TR" sz="1400" dirty="0"/>
              <a:t>: erasmus@ankaramedipol.edu.tr</a:t>
            </a:r>
          </a:p>
          <a:p>
            <a:pPr algn="ctr"/>
            <a:r>
              <a:rPr lang="tr-TR" sz="1400" b="1" dirty="0"/>
              <a:t>Sınav Tarihi ve Saati</a:t>
            </a:r>
            <a:r>
              <a:rPr lang="tr-TR" sz="1400" dirty="0"/>
              <a:t>: 03/10/26 Saat:12.00</a:t>
            </a:r>
          </a:p>
          <a:p>
            <a:pPr algn="ctr"/>
            <a:endParaRPr lang="tr-TR" sz="1400" dirty="0"/>
          </a:p>
          <a:p>
            <a:pPr algn="ctr"/>
            <a:endParaRPr lang="tr-TR" sz="1400" dirty="0"/>
          </a:p>
          <a:p>
            <a:pPr algn="ctr"/>
            <a:endParaRPr lang="tr-TR" dirty="0"/>
          </a:p>
        </p:txBody>
      </p:sp>
      <p:sp>
        <p:nvSpPr>
          <p:cNvPr id="6" name="Dikdörtgen: Yuvarlatılmış Köşeler 3">
            <a:extLst>
              <a:ext uri="{FF2B5EF4-FFF2-40B4-BE49-F238E27FC236}">
                <a16:creationId xmlns:a16="http://schemas.microsoft.com/office/drawing/2014/main" id="{CE37C9D0-96F6-6EF7-10C7-2B14AF2932DD}"/>
              </a:ext>
            </a:extLst>
          </p:cNvPr>
          <p:cNvSpPr/>
          <p:nvPr/>
        </p:nvSpPr>
        <p:spPr>
          <a:xfrm>
            <a:off x="5877792" y="1216889"/>
            <a:ext cx="2354119" cy="45658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tr-TR" b="1" dirty="0">
                <a:solidFill>
                  <a:schemeClr val="tx1"/>
                </a:solidFill>
              </a:rPr>
              <a:t>ERASMUS BASVURUSU</a:t>
            </a:r>
          </a:p>
          <a:p>
            <a:pPr algn="ctr"/>
            <a:endParaRPr lang="tr-TR" b="1" dirty="0">
              <a:solidFill>
                <a:schemeClr val="tx1"/>
              </a:solidFill>
            </a:endParaRPr>
          </a:p>
          <a:p>
            <a:pPr algn="ctr"/>
            <a:r>
              <a:rPr lang="tr-TR" b="1" dirty="0">
                <a:solidFill>
                  <a:schemeClr val="tx1"/>
                </a:solidFill>
              </a:rPr>
              <a:t>STAJ</a:t>
            </a:r>
          </a:p>
          <a:p>
            <a:pPr algn="ctr"/>
            <a:r>
              <a:rPr lang="tr-TR" b="1" dirty="0"/>
              <a:t>Başvuru Türü</a:t>
            </a:r>
            <a:r>
              <a:rPr lang="tr-TR" dirty="0"/>
              <a:t>: Çevrimiçi</a:t>
            </a:r>
          </a:p>
          <a:p>
            <a:pPr algn="ctr"/>
            <a:r>
              <a:rPr lang="tr-TR" b="1" dirty="0"/>
              <a:t>Başvuru Tarihleri</a:t>
            </a:r>
            <a:r>
              <a:rPr lang="tr-TR" dirty="0"/>
              <a:t>:</a:t>
            </a:r>
          </a:p>
          <a:p>
            <a:pPr algn="ctr"/>
            <a:r>
              <a:rPr lang="tr-TR" dirty="0"/>
              <a:t>20/10/26-08/02/27</a:t>
            </a:r>
          </a:p>
          <a:p>
            <a:pPr algn="ctr"/>
            <a:r>
              <a:rPr lang="tr-TR" b="1" dirty="0"/>
              <a:t>Başvuru Yeri</a:t>
            </a:r>
            <a:r>
              <a:rPr lang="tr-TR" dirty="0"/>
              <a:t>: Turna Portal Başvuru Sistemi</a:t>
            </a:r>
            <a:r>
              <a:rPr lang="tr-TR" dirty="0">
                <a:hlinkClick r:id="rId3"/>
              </a:rPr>
              <a:t> </a:t>
            </a:r>
          </a:p>
          <a:p>
            <a:pPr algn="ctr"/>
            <a:endParaRPr lang="tr-TR" dirty="0">
              <a:hlinkClick r:id="rId3"/>
            </a:endParaRPr>
          </a:p>
          <a:p>
            <a:pPr algn="ctr"/>
            <a:r>
              <a:rPr lang="tr-TR" dirty="0">
                <a:hlinkClick r:id="rId3"/>
              </a:rPr>
              <a:t>https://turnaportal.ua.gov.tr/</a:t>
            </a:r>
            <a:endParaRPr lang="tr-TR" dirty="0"/>
          </a:p>
        </p:txBody>
      </p:sp>
      <p:sp>
        <p:nvSpPr>
          <p:cNvPr id="7" name="Dikdörtgen: Yuvarlatılmış Köşeler 4">
            <a:extLst>
              <a:ext uri="{FF2B5EF4-FFF2-40B4-BE49-F238E27FC236}">
                <a16:creationId xmlns:a16="http://schemas.microsoft.com/office/drawing/2014/main" id="{62C1EA38-A05E-4009-7361-776B376A0C68}"/>
              </a:ext>
            </a:extLst>
          </p:cNvPr>
          <p:cNvSpPr/>
          <p:nvPr/>
        </p:nvSpPr>
        <p:spPr>
          <a:xfrm>
            <a:off x="8816831" y="3482553"/>
            <a:ext cx="2865196" cy="2940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tx1"/>
              </a:solidFill>
            </a:endParaRPr>
          </a:p>
          <a:p>
            <a:pPr algn="ctr"/>
            <a:endParaRPr lang="tr-TR" b="1" dirty="0">
              <a:solidFill>
                <a:schemeClr val="tx1"/>
              </a:solidFill>
            </a:endParaRPr>
          </a:p>
          <a:p>
            <a:pPr algn="ctr"/>
            <a:r>
              <a:rPr lang="tr-TR" sz="1400" b="1" dirty="0">
                <a:solidFill>
                  <a:schemeClr val="tx1"/>
                </a:solidFill>
              </a:rPr>
              <a:t>İNGİLİZCE YETERLİK SINAVI BAŞVURUSU</a:t>
            </a:r>
          </a:p>
          <a:p>
            <a:pPr algn="ctr"/>
            <a:r>
              <a:rPr lang="tr-TR" sz="1400" b="1" dirty="0">
                <a:solidFill>
                  <a:schemeClr val="tx1"/>
                </a:solidFill>
              </a:rPr>
              <a:t>2027/2028</a:t>
            </a:r>
          </a:p>
          <a:p>
            <a:pPr algn="ctr"/>
            <a:r>
              <a:rPr lang="tr-TR" sz="1400" b="1" dirty="0">
                <a:solidFill>
                  <a:schemeClr val="tx1"/>
                </a:solidFill>
              </a:rPr>
              <a:t>GÜZ ÖĞRENİM- STAJ</a:t>
            </a:r>
            <a:endParaRPr lang="tr-TR" sz="1400" b="1" dirty="0"/>
          </a:p>
          <a:p>
            <a:pPr algn="ctr"/>
            <a:r>
              <a:rPr lang="tr-TR" sz="1400" b="1" dirty="0"/>
              <a:t>Başvuru Türü</a:t>
            </a:r>
            <a:r>
              <a:rPr lang="tr-TR" sz="1400" dirty="0"/>
              <a:t>: E-mail</a:t>
            </a:r>
          </a:p>
          <a:p>
            <a:pPr algn="ctr"/>
            <a:r>
              <a:rPr lang="tr-TR" sz="1400" b="1" dirty="0"/>
              <a:t>Başvuru Tarihleri</a:t>
            </a:r>
            <a:r>
              <a:rPr lang="tr-TR" sz="1400" dirty="0"/>
              <a:t>: 20/10/26-04/01/27</a:t>
            </a:r>
          </a:p>
          <a:p>
            <a:pPr algn="ctr"/>
            <a:r>
              <a:rPr lang="tr-TR" sz="1400" b="1" dirty="0"/>
              <a:t>Başvuru Yeri</a:t>
            </a:r>
            <a:r>
              <a:rPr lang="tr-TR" sz="1400" dirty="0"/>
              <a:t>: erasmus@ankaramedipol.edu.tr</a:t>
            </a:r>
          </a:p>
          <a:p>
            <a:pPr algn="ctr"/>
            <a:r>
              <a:rPr lang="tr-TR" sz="1400" b="1" dirty="0"/>
              <a:t>Sınav Tarihi ve Saati</a:t>
            </a:r>
            <a:r>
              <a:rPr lang="tr-TR" sz="1400" dirty="0"/>
              <a:t>: 15/01/27 Saat:10.00</a:t>
            </a:r>
          </a:p>
          <a:p>
            <a:pPr algn="ctr"/>
            <a:endParaRPr lang="tr-TR" sz="1400" dirty="0"/>
          </a:p>
          <a:p>
            <a:pPr algn="ctr"/>
            <a:endParaRPr lang="tr-TR" dirty="0"/>
          </a:p>
          <a:p>
            <a:pPr algn="ctr"/>
            <a:endParaRPr lang="tr-TR" dirty="0"/>
          </a:p>
        </p:txBody>
      </p:sp>
    </p:spTree>
    <p:extLst>
      <p:ext uri="{BB962C8B-B14F-4D97-AF65-F5344CB8AC3E}">
        <p14:creationId xmlns:p14="http://schemas.microsoft.com/office/powerpoint/2010/main" val="16604429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C766FC-5414-FF88-54CE-836BED40562C}"/>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70BF5688-5EC1-F1E8-73AA-540F7CC9F587}"/>
              </a:ext>
            </a:extLst>
          </p:cNvPr>
          <p:cNvSpPr>
            <a:spLocks noGrp="1"/>
          </p:cNvSpPr>
          <p:nvPr>
            <p:ph type="title"/>
          </p:nvPr>
        </p:nvSpPr>
        <p:spPr>
          <a:xfrm>
            <a:off x="1470708" y="434820"/>
            <a:ext cx="7091402" cy="640445"/>
          </a:xfrm>
        </p:spPr>
        <p:txBody>
          <a:bodyPr/>
          <a:lstStyle/>
          <a:p>
            <a:pPr algn="ctr"/>
            <a:r>
              <a:rPr lang="tr-TR" b="1" dirty="0"/>
              <a:t>APPLICATION DATES</a:t>
            </a:r>
          </a:p>
        </p:txBody>
      </p:sp>
      <p:sp>
        <p:nvSpPr>
          <p:cNvPr id="4" name="Dikdörtgen: Yuvarlatılmış Köşeler 3">
            <a:extLst>
              <a:ext uri="{FF2B5EF4-FFF2-40B4-BE49-F238E27FC236}">
                <a16:creationId xmlns:a16="http://schemas.microsoft.com/office/drawing/2014/main" id="{D566D72E-0EC5-3B1E-1506-18C9F59B6311}"/>
              </a:ext>
            </a:extLst>
          </p:cNvPr>
          <p:cNvSpPr/>
          <p:nvPr/>
        </p:nvSpPr>
        <p:spPr>
          <a:xfrm>
            <a:off x="3330864" y="1205345"/>
            <a:ext cx="2354119" cy="45658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ERASMUS APPLICATION</a:t>
            </a:r>
            <a:endParaRPr lang="tr-TR" sz="1400" b="1" dirty="0">
              <a:solidFill>
                <a:schemeClr val="tx1"/>
              </a:solidFill>
            </a:endParaRPr>
          </a:p>
          <a:p>
            <a:pPr algn="ctr"/>
            <a:r>
              <a:rPr lang="tr-TR" sz="1400" b="1" dirty="0">
                <a:solidFill>
                  <a:schemeClr val="tx1"/>
                </a:solidFill>
              </a:rPr>
              <a:t>MOBILITY FOR STUDIES</a:t>
            </a:r>
          </a:p>
          <a:p>
            <a:pPr algn="ctr"/>
            <a:r>
              <a:rPr lang="tr-TR" sz="1400" b="1" dirty="0">
                <a:solidFill>
                  <a:schemeClr val="tx1"/>
                </a:solidFill>
              </a:rPr>
              <a:t>FOR 2027/2028 FALL TERM</a:t>
            </a:r>
            <a:br>
              <a:rPr lang="fr-FR" sz="1400" dirty="0"/>
            </a:br>
            <a:endParaRPr lang="fr-FR" sz="1400" dirty="0"/>
          </a:p>
          <a:p>
            <a:r>
              <a:rPr lang="fr-FR" sz="1400" b="1" dirty="0"/>
              <a:t>Application Type</a:t>
            </a:r>
            <a:r>
              <a:rPr lang="fr-FR" sz="1400" dirty="0"/>
              <a:t>: Online</a:t>
            </a:r>
            <a:br>
              <a:rPr lang="fr-FR" sz="1400" dirty="0"/>
            </a:br>
            <a:endParaRPr lang="fr-FR" sz="1400" dirty="0"/>
          </a:p>
          <a:p>
            <a:r>
              <a:rPr lang="fr-FR" sz="1400" b="1" dirty="0"/>
              <a:t>Application</a:t>
            </a:r>
            <a:r>
              <a:rPr lang="fr-FR" sz="1400" dirty="0"/>
              <a:t> </a:t>
            </a:r>
            <a:r>
              <a:rPr lang="fr-FR" sz="1400" b="1" dirty="0"/>
              <a:t>Dates</a:t>
            </a:r>
            <a:r>
              <a:rPr lang="fr-FR" sz="1400" dirty="0"/>
              <a:t>: </a:t>
            </a:r>
            <a:r>
              <a:rPr lang="tr-TR" sz="1400" dirty="0"/>
              <a:t>20</a:t>
            </a:r>
            <a:r>
              <a:rPr lang="fr-FR" sz="1400" dirty="0"/>
              <a:t>/</a:t>
            </a:r>
            <a:r>
              <a:rPr lang="tr-TR" sz="1400" dirty="0"/>
              <a:t>10</a:t>
            </a:r>
            <a:r>
              <a:rPr lang="fr-FR" sz="1400" dirty="0"/>
              <a:t>/2</a:t>
            </a:r>
            <a:r>
              <a:rPr lang="tr-TR" sz="1400" dirty="0"/>
              <a:t>6</a:t>
            </a:r>
            <a:r>
              <a:rPr lang="fr-FR" sz="1400" dirty="0"/>
              <a:t>-</a:t>
            </a:r>
            <a:r>
              <a:rPr lang="tr-TR" sz="1400" dirty="0"/>
              <a:t>08/02/27</a:t>
            </a:r>
            <a:endParaRPr lang="fr-FR" sz="1400" dirty="0"/>
          </a:p>
          <a:p>
            <a:r>
              <a:rPr lang="fr-FR" sz="1400" b="1" dirty="0"/>
              <a:t>Application Place</a:t>
            </a:r>
            <a:r>
              <a:rPr lang="tr-TR" sz="1400" b="1" dirty="0"/>
              <a:t>: Turna</a:t>
            </a:r>
            <a:r>
              <a:rPr lang="fr-FR" sz="1400" dirty="0"/>
              <a:t> Portal Application System </a:t>
            </a:r>
            <a:br>
              <a:rPr lang="fr-FR" sz="1400" dirty="0"/>
            </a:br>
            <a:endParaRPr lang="fr-FR" sz="1400" dirty="0"/>
          </a:p>
          <a:p>
            <a:r>
              <a:rPr lang="fr-FR" sz="1400" dirty="0">
                <a:hlinkClick r:id="rId3"/>
              </a:rPr>
              <a:t>https://turnaportal.ua.gov.tr/</a:t>
            </a:r>
            <a:endParaRPr lang="fr-FR" sz="1400" dirty="0"/>
          </a:p>
        </p:txBody>
      </p:sp>
      <p:sp>
        <p:nvSpPr>
          <p:cNvPr id="5" name="Dikdörtgen: Yuvarlatılmış Köşeler 4">
            <a:extLst>
              <a:ext uri="{FF2B5EF4-FFF2-40B4-BE49-F238E27FC236}">
                <a16:creationId xmlns:a16="http://schemas.microsoft.com/office/drawing/2014/main" id="{7F911C74-655C-5D96-3DCD-7D935512B4B6}"/>
              </a:ext>
            </a:extLst>
          </p:cNvPr>
          <p:cNvSpPr/>
          <p:nvPr/>
        </p:nvSpPr>
        <p:spPr>
          <a:xfrm>
            <a:off x="8835737" y="155864"/>
            <a:ext cx="2865196" cy="294062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tx1"/>
              </a:solidFill>
            </a:endParaRPr>
          </a:p>
          <a:p>
            <a:pPr algn="ctr"/>
            <a:endParaRPr lang="tr-TR" b="1" dirty="0">
              <a:solidFill>
                <a:schemeClr val="tx1"/>
              </a:solidFill>
            </a:endParaRPr>
          </a:p>
          <a:p>
            <a:pPr marL="342900" indent="-342900" algn="ctr">
              <a:buAutoNum type="arabicParenR"/>
            </a:pPr>
            <a:r>
              <a:rPr lang="tr-TR" sz="1400" b="1" dirty="0">
                <a:solidFill>
                  <a:schemeClr val="tx1"/>
                </a:solidFill>
              </a:rPr>
              <a:t>2026/2027 SPRNG TERM</a:t>
            </a:r>
          </a:p>
          <a:p>
            <a:pPr algn="ctr"/>
            <a:r>
              <a:rPr lang="tr-TR" sz="1400" b="1" dirty="0">
                <a:solidFill>
                  <a:schemeClr val="tx1"/>
                </a:solidFill>
              </a:rPr>
              <a:t>ERASMUS ENGLISH PROFICIENCY EXAM APPLICATION</a:t>
            </a:r>
          </a:p>
          <a:p>
            <a:r>
              <a:rPr lang="tr-TR" sz="1400" b="1" dirty="0"/>
              <a:t>Application </a:t>
            </a:r>
            <a:r>
              <a:rPr lang="tr-TR" sz="1400" b="1" dirty="0" err="1"/>
              <a:t>Type</a:t>
            </a:r>
            <a:r>
              <a:rPr lang="tr-TR" sz="1400" dirty="0"/>
              <a:t>: </a:t>
            </a:r>
            <a:r>
              <a:rPr lang="tr-TR" sz="1400" dirty="0" err="1"/>
              <a:t>through</a:t>
            </a:r>
            <a:r>
              <a:rPr lang="tr-TR" sz="1400" dirty="0"/>
              <a:t> E-mail</a:t>
            </a:r>
          </a:p>
          <a:p>
            <a:r>
              <a:rPr lang="tr-TR" sz="1400" b="1" dirty="0"/>
              <a:t>Application </a:t>
            </a:r>
            <a:r>
              <a:rPr lang="tr-TR" sz="1400" b="1" dirty="0" err="1"/>
              <a:t>Dates</a:t>
            </a:r>
            <a:r>
              <a:rPr lang="tr-TR" sz="1400" dirty="0"/>
              <a:t>: 07/09/26-25/09/26</a:t>
            </a:r>
            <a:br>
              <a:rPr lang="tr-TR" sz="1400" dirty="0"/>
            </a:br>
            <a:r>
              <a:rPr lang="tr-TR" sz="1400" b="1" dirty="0"/>
              <a:t>Application </a:t>
            </a:r>
            <a:r>
              <a:rPr lang="tr-TR" sz="1400" b="1" dirty="0" err="1"/>
              <a:t>Location</a:t>
            </a:r>
            <a:r>
              <a:rPr lang="tr-TR" sz="1400" dirty="0"/>
              <a:t>: </a:t>
            </a:r>
            <a:r>
              <a:rPr lang="tr-TR" sz="1400" dirty="0">
                <a:hlinkClick r:id="rId4"/>
              </a:rPr>
              <a:t>erasmus@ankaramedipol.edu.tr</a:t>
            </a:r>
            <a:r>
              <a:rPr lang="tr-TR" sz="1400" dirty="0"/>
              <a:t> </a:t>
            </a:r>
          </a:p>
          <a:p>
            <a:r>
              <a:rPr lang="tr-TR" sz="1400" b="1" dirty="0" err="1"/>
              <a:t>Exam</a:t>
            </a:r>
            <a:r>
              <a:rPr lang="tr-TR" sz="1400" dirty="0"/>
              <a:t> </a:t>
            </a:r>
            <a:r>
              <a:rPr lang="tr-TR" sz="1400" b="1" dirty="0" err="1"/>
              <a:t>Date</a:t>
            </a:r>
            <a:r>
              <a:rPr lang="tr-TR" sz="1400" dirty="0"/>
              <a:t> </a:t>
            </a:r>
            <a:r>
              <a:rPr lang="tr-TR" sz="1400" b="1" dirty="0" err="1"/>
              <a:t>and</a:t>
            </a:r>
            <a:r>
              <a:rPr lang="tr-TR" sz="1400" dirty="0"/>
              <a:t> </a:t>
            </a:r>
            <a:r>
              <a:rPr lang="tr-TR" sz="1400" b="1" dirty="0"/>
              <a:t>Time</a:t>
            </a:r>
            <a:r>
              <a:rPr lang="tr-TR" sz="1400" dirty="0"/>
              <a:t>: 03/10/26 at 12.00</a:t>
            </a:r>
          </a:p>
          <a:p>
            <a:pPr algn="ctr"/>
            <a:endParaRPr lang="tr-TR" sz="1400" dirty="0"/>
          </a:p>
          <a:p>
            <a:pPr algn="ctr"/>
            <a:endParaRPr lang="tr-TR" sz="1400" dirty="0"/>
          </a:p>
          <a:p>
            <a:pPr algn="ctr"/>
            <a:endParaRPr lang="tr-TR" dirty="0"/>
          </a:p>
        </p:txBody>
      </p:sp>
      <p:sp>
        <p:nvSpPr>
          <p:cNvPr id="6" name="Dikdörtgen: Yuvarlatılmış Köşeler 3">
            <a:extLst>
              <a:ext uri="{FF2B5EF4-FFF2-40B4-BE49-F238E27FC236}">
                <a16:creationId xmlns:a16="http://schemas.microsoft.com/office/drawing/2014/main" id="{1E7F3062-D2A0-7D04-36A0-9619DABA2CD2}"/>
              </a:ext>
            </a:extLst>
          </p:cNvPr>
          <p:cNvSpPr/>
          <p:nvPr/>
        </p:nvSpPr>
        <p:spPr>
          <a:xfrm>
            <a:off x="5877792" y="1216889"/>
            <a:ext cx="2354119" cy="4565846"/>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schemeClr val="tx1"/>
                </a:solidFill>
              </a:rPr>
              <a:t>ERASMUS APPLICATION</a:t>
            </a:r>
            <a:endParaRPr lang="tr-TR" sz="1400" b="1" dirty="0">
              <a:solidFill>
                <a:schemeClr val="tx1"/>
              </a:solidFill>
            </a:endParaRPr>
          </a:p>
          <a:p>
            <a:pPr algn="ctr"/>
            <a:r>
              <a:rPr lang="tr-TR" sz="1400" b="1" dirty="0">
                <a:solidFill>
                  <a:schemeClr val="tx1"/>
                </a:solidFill>
              </a:rPr>
              <a:t>TRAINEESHIP</a:t>
            </a:r>
            <a:br>
              <a:rPr lang="fr-FR" sz="1400" dirty="0"/>
            </a:br>
            <a:endParaRPr lang="fr-FR" sz="1400" dirty="0"/>
          </a:p>
          <a:p>
            <a:r>
              <a:rPr lang="fr-FR" sz="1400" b="1" dirty="0"/>
              <a:t>Application Type</a:t>
            </a:r>
            <a:r>
              <a:rPr lang="fr-FR" sz="1400" dirty="0"/>
              <a:t>: Online</a:t>
            </a:r>
            <a:br>
              <a:rPr lang="fr-FR" sz="1400" dirty="0"/>
            </a:br>
            <a:endParaRPr lang="fr-FR" sz="1400" dirty="0"/>
          </a:p>
          <a:p>
            <a:r>
              <a:rPr lang="fr-FR" sz="1400" b="1" dirty="0"/>
              <a:t>Application</a:t>
            </a:r>
            <a:r>
              <a:rPr lang="fr-FR" sz="1400" dirty="0"/>
              <a:t> </a:t>
            </a:r>
            <a:r>
              <a:rPr lang="fr-FR" sz="1400" b="1" dirty="0"/>
              <a:t>Dates</a:t>
            </a:r>
            <a:r>
              <a:rPr lang="fr-FR" sz="1400" dirty="0"/>
              <a:t>:</a:t>
            </a:r>
            <a:r>
              <a:rPr lang="tr-TR" sz="1400" dirty="0"/>
              <a:t> 20</a:t>
            </a:r>
            <a:r>
              <a:rPr lang="fr-FR" sz="1400" dirty="0"/>
              <a:t>/</a:t>
            </a:r>
            <a:r>
              <a:rPr lang="tr-TR" sz="1400" dirty="0"/>
              <a:t>10</a:t>
            </a:r>
            <a:r>
              <a:rPr lang="fr-FR" sz="1400" dirty="0"/>
              <a:t>/2</a:t>
            </a:r>
            <a:r>
              <a:rPr lang="tr-TR" sz="1400" dirty="0"/>
              <a:t>6</a:t>
            </a:r>
            <a:r>
              <a:rPr lang="fr-FR" sz="1400" dirty="0"/>
              <a:t>-</a:t>
            </a:r>
            <a:r>
              <a:rPr lang="tr-TR" sz="1400" dirty="0"/>
              <a:t>08/02/27</a:t>
            </a:r>
            <a:endParaRPr lang="fr-FR" sz="1400" dirty="0"/>
          </a:p>
          <a:p>
            <a:endParaRPr lang="fr-FR" sz="1400" dirty="0"/>
          </a:p>
          <a:p>
            <a:r>
              <a:rPr lang="fr-FR" sz="1400" b="1" dirty="0"/>
              <a:t>Application Place</a:t>
            </a:r>
            <a:r>
              <a:rPr lang="tr-TR" sz="1400" b="1" dirty="0"/>
              <a:t>: Turna</a:t>
            </a:r>
            <a:r>
              <a:rPr lang="fr-FR" sz="1400" dirty="0"/>
              <a:t> Portal Application System </a:t>
            </a:r>
            <a:br>
              <a:rPr lang="fr-FR" sz="1400" dirty="0"/>
            </a:br>
            <a:endParaRPr lang="fr-FR" sz="1400" dirty="0"/>
          </a:p>
          <a:p>
            <a:r>
              <a:rPr lang="fr-FR" sz="1400" dirty="0">
                <a:hlinkClick r:id="rId3"/>
              </a:rPr>
              <a:t>https://turnaportal.ua.gov.tr/</a:t>
            </a:r>
            <a:endParaRPr lang="fr-FR" sz="1400" dirty="0"/>
          </a:p>
        </p:txBody>
      </p:sp>
      <p:sp>
        <p:nvSpPr>
          <p:cNvPr id="7" name="Dikdörtgen: Yuvarlatılmış Köşeler 4">
            <a:extLst>
              <a:ext uri="{FF2B5EF4-FFF2-40B4-BE49-F238E27FC236}">
                <a16:creationId xmlns:a16="http://schemas.microsoft.com/office/drawing/2014/main" id="{086BB578-A8A4-CE66-30EA-B9503578DFCD}"/>
              </a:ext>
            </a:extLst>
          </p:cNvPr>
          <p:cNvSpPr/>
          <p:nvPr/>
        </p:nvSpPr>
        <p:spPr>
          <a:xfrm>
            <a:off x="8816831" y="3621098"/>
            <a:ext cx="2865196" cy="308103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sz="1200" b="1" dirty="0">
              <a:solidFill>
                <a:schemeClr val="tx1"/>
              </a:solidFill>
            </a:endParaRPr>
          </a:p>
          <a:p>
            <a:pPr algn="ctr"/>
            <a:r>
              <a:rPr lang="tr-TR" sz="1200" b="1" dirty="0">
                <a:solidFill>
                  <a:schemeClr val="tx1"/>
                </a:solidFill>
              </a:rPr>
              <a:t>2) 2027/2028 FALL TERM AND TRAINEESHIP</a:t>
            </a:r>
          </a:p>
          <a:p>
            <a:pPr algn="ctr"/>
            <a:r>
              <a:rPr lang="tr-TR" sz="1200" b="1" dirty="0">
                <a:solidFill>
                  <a:schemeClr val="tx1"/>
                </a:solidFill>
              </a:rPr>
              <a:t>ERASMUS ENGLISH PROFICIENCY EXAM APPLICATION</a:t>
            </a:r>
          </a:p>
          <a:p>
            <a:endParaRPr lang="tr-TR" sz="1200" b="1" dirty="0"/>
          </a:p>
          <a:p>
            <a:r>
              <a:rPr lang="tr-TR" sz="1200" b="1" dirty="0"/>
              <a:t>Application </a:t>
            </a:r>
            <a:r>
              <a:rPr lang="tr-TR" sz="1200" b="1" dirty="0" err="1"/>
              <a:t>Type</a:t>
            </a:r>
            <a:r>
              <a:rPr lang="tr-TR" sz="1200" dirty="0"/>
              <a:t>: </a:t>
            </a:r>
            <a:r>
              <a:rPr lang="tr-TR" sz="1200" dirty="0" err="1"/>
              <a:t>through</a:t>
            </a:r>
            <a:r>
              <a:rPr lang="tr-TR" sz="1200" dirty="0"/>
              <a:t> E-mail</a:t>
            </a:r>
          </a:p>
          <a:p>
            <a:r>
              <a:rPr lang="tr-TR" sz="1200" b="1" dirty="0"/>
              <a:t>Application </a:t>
            </a:r>
            <a:r>
              <a:rPr lang="tr-TR" sz="1200" b="1" dirty="0" err="1"/>
              <a:t>Dates</a:t>
            </a:r>
            <a:r>
              <a:rPr lang="tr-TR" sz="1200" dirty="0"/>
              <a:t>: 20/10/26- 04/01/27</a:t>
            </a:r>
            <a:br>
              <a:rPr lang="tr-TR" sz="1200" dirty="0"/>
            </a:br>
            <a:r>
              <a:rPr lang="tr-TR" sz="1200" b="1" dirty="0"/>
              <a:t>Application </a:t>
            </a:r>
            <a:r>
              <a:rPr lang="tr-TR" sz="1200" b="1" dirty="0" err="1"/>
              <a:t>Location</a:t>
            </a:r>
            <a:r>
              <a:rPr lang="tr-TR" sz="1200" dirty="0"/>
              <a:t>: </a:t>
            </a:r>
            <a:r>
              <a:rPr lang="tr-TR" sz="1200" dirty="0">
                <a:hlinkClick r:id="rId4"/>
              </a:rPr>
              <a:t>erasmus@ankaramedipol.edu.tr</a:t>
            </a:r>
            <a:r>
              <a:rPr lang="tr-TR" sz="1200" dirty="0"/>
              <a:t> </a:t>
            </a:r>
          </a:p>
          <a:p>
            <a:r>
              <a:rPr lang="tr-TR" sz="1200" b="1" dirty="0" err="1"/>
              <a:t>Exam</a:t>
            </a:r>
            <a:r>
              <a:rPr lang="tr-TR" sz="1200" dirty="0"/>
              <a:t> </a:t>
            </a:r>
            <a:r>
              <a:rPr lang="tr-TR" sz="1200" b="1" dirty="0" err="1"/>
              <a:t>Date</a:t>
            </a:r>
            <a:r>
              <a:rPr lang="tr-TR" sz="1200" dirty="0"/>
              <a:t> </a:t>
            </a:r>
            <a:r>
              <a:rPr lang="tr-TR" sz="1200" b="1" dirty="0" err="1"/>
              <a:t>and</a:t>
            </a:r>
            <a:r>
              <a:rPr lang="tr-TR" sz="1200" dirty="0"/>
              <a:t> </a:t>
            </a:r>
            <a:r>
              <a:rPr lang="tr-TR" sz="1200" b="1" dirty="0"/>
              <a:t>Time</a:t>
            </a:r>
            <a:r>
              <a:rPr lang="tr-TR" sz="1200" dirty="0"/>
              <a:t>: 15/01/27</a:t>
            </a:r>
          </a:p>
          <a:p>
            <a:r>
              <a:rPr lang="tr-TR" sz="1200" dirty="0"/>
              <a:t>at 10.00</a:t>
            </a:r>
          </a:p>
          <a:p>
            <a:pPr algn="ctr"/>
            <a:endParaRPr lang="tr-TR" sz="1200" dirty="0"/>
          </a:p>
          <a:p>
            <a:pPr algn="ctr"/>
            <a:endParaRPr lang="tr-TR" dirty="0"/>
          </a:p>
          <a:p>
            <a:pPr algn="ctr"/>
            <a:endParaRPr lang="tr-TR" dirty="0"/>
          </a:p>
        </p:txBody>
      </p:sp>
    </p:spTree>
    <p:extLst>
      <p:ext uri="{BB962C8B-B14F-4D97-AF65-F5344CB8AC3E}">
        <p14:creationId xmlns:p14="http://schemas.microsoft.com/office/powerpoint/2010/main" val="22878392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91B0C25-4F94-4B7B-9468-EF8F0BEF9E0A}"/>
              </a:ext>
            </a:extLst>
          </p:cNvPr>
          <p:cNvSpPr>
            <a:spLocks noGrp="1"/>
          </p:cNvSpPr>
          <p:nvPr>
            <p:ph type="title"/>
          </p:nvPr>
        </p:nvSpPr>
        <p:spPr/>
        <p:txBody>
          <a:bodyPr/>
          <a:lstStyle/>
          <a:p>
            <a:pPr algn="ctr"/>
            <a:r>
              <a:rPr lang="tr-TR" b="1" dirty="0"/>
              <a:t>İLK VE EN ÖNEMLİ ADIM</a:t>
            </a:r>
            <a:br>
              <a:rPr lang="tr-TR" b="1" dirty="0"/>
            </a:br>
            <a:r>
              <a:rPr lang="tr-TR" b="1" dirty="0"/>
              <a:t>«İLANLARI DİKKATLİCE OKUMAK»</a:t>
            </a:r>
          </a:p>
        </p:txBody>
      </p:sp>
      <p:sp>
        <p:nvSpPr>
          <p:cNvPr id="3" name="İçerik Yer Tutucusu 2">
            <a:extLst>
              <a:ext uri="{FF2B5EF4-FFF2-40B4-BE49-F238E27FC236}">
                <a16:creationId xmlns:a16="http://schemas.microsoft.com/office/drawing/2014/main" id="{05B4AE0A-64D8-4A09-83EF-7EFF68A43011}"/>
              </a:ext>
            </a:extLst>
          </p:cNvPr>
          <p:cNvSpPr>
            <a:spLocks noGrp="1"/>
          </p:cNvSpPr>
          <p:nvPr>
            <p:ph idx="1"/>
          </p:nvPr>
        </p:nvSpPr>
        <p:spPr/>
        <p:txBody>
          <a:bodyPr>
            <a:normAutofit fontScale="92500" lnSpcReduction="20000"/>
          </a:bodyPr>
          <a:lstStyle/>
          <a:p>
            <a:r>
              <a:rPr lang="tr-TR" b="1" dirty="0"/>
              <a:t>Öncelikle faydalanmak istediğiniz faaliyete karar verin.</a:t>
            </a:r>
          </a:p>
          <a:p>
            <a:pPr>
              <a:buFontTx/>
              <a:buChar char="-"/>
            </a:pPr>
            <a:r>
              <a:rPr lang="tr-TR" dirty="0"/>
              <a:t>2027/2028 Güz Öğrenim Hareketliliği</a:t>
            </a:r>
          </a:p>
          <a:p>
            <a:pPr>
              <a:buFontTx/>
              <a:buChar char="-"/>
            </a:pPr>
            <a:r>
              <a:rPr lang="tr-TR" dirty="0"/>
              <a:t>Staj Hareketliliği</a:t>
            </a:r>
          </a:p>
          <a:p>
            <a:r>
              <a:rPr lang="tr-TR" b="1" dirty="0"/>
              <a:t>Başvuru Tarihlerine dikkat edin</a:t>
            </a:r>
            <a:r>
              <a:rPr lang="tr-TR" dirty="0"/>
              <a:t>:</a:t>
            </a:r>
          </a:p>
          <a:p>
            <a:pPr>
              <a:buFontTx/>
              <a:buChar char="-"/>
            </a:pPr>
            <a:r>
              <a:rPr lang="tr-TR" dirty="0"/>
              <a:t>Erasmus Başvuru Tarihleri (Güz ve Staj İçin): 20/10/2026-08/02/2027  </a:t>
            </a:r>
          </a:p>
          <a:p>
            <a:pPr>
              <a:buFontTx/>
              <a:buChar char="-"/>
            </a:pPr>
            <a:r>
              <a:rPr lang="tr-TR" dirty="0"/>
              <a:t>Erasmus İngilizce Yeterlik Sınavı Başvuru Tarihleri: 20/10/2026-04/01/2027 (16.00)</a:t>
            </a:r>
          </a:p>
          <a:p>
            <a:pPr>
              <a:buFontTx/>
              <a:buChar char="-"/>
            </a:pPr>
            <a:r>
              <a:rPr lang="tr-TR" dirty="0"/>
              <a:t>Erasmus İngilizce Yeterlik Sınavı: 15/01/2027</a:t>
            </a:r>
          </a:p>
          <a:p>
            <a:r>
              <a:rPr lang="tr-TR" b="1" dirty="0"/>
              <a:t>Başvuru Yerine Dikkat edin</a:t>
            </a:r>
            <a:r>
              <a:rPr lang="tr-TR" dirty="0"/>
              <a:t>:</a:t>
            </a:r>
          </a:p>
          <a:p>
            <a:pPr>
              <a:buFontTx/>
              <a:buChar char="-"/>
            </a:pPr>
            <a:r>
              <a:rPr lang="tr-TR" dirty="0"/>
              <a:t>Erasmus </a:t>
            </a:r>
            <a:r>
              <a:rPr lang="tr-TR" dirty="0" err="1"/>
              <a:t>Basvurusu</a:t>
            </a:r>
            <a:r>
              <a:rPr lang="tr-TR" dirty="0"/>
              <a:t>: Turna Portal Başvuru Sistemi: </a:t>
            </a:r>
            <a:r>
              <a:rPr lang="tr-TR" dirty="0">
                <a:hlinkClick r:id="rId2"/>
              </a:rPr>
              <a:t>https://turnaportal.ua.gov.tr/</a:t>
            </a:r>
            <a:r>
              <a:rPr lang="tr-TR" dirty="0"/>
              <a:t> (çevrimiçi sistem)</a:t>
            </a:r>
          </a:p>
          <a:p>
            <a:pPr>
              <a:buFontTx/>
              <a:buChar char="-"/>
            </a:pPr>
            <a:r>
              <a:rPr lang="tr-TR" dirty="0"/>
              <a:t>Erasmus İngilizce Yeterlik Sınavı Başvuru Yeri: (e-mail ile Erasmus Ofisine) </a:t>
            </a:r>
            <a:r>
              <a:rPr lang="tr-TR" dirty="0">
                <a:hlinkClick r:id="rId3"/>
              </a:rPr>
              <a:t>erasmus@ankaramedipol.edu.tr</a:t>
            </a:r>
            <a:r>
              <a:rPr lang="tr-TR" dirty="0"/>
              <a:t> </a:t>
            </a:r>
          </a:p>
          <a:p>
            <a:pPr marL="0" indent="0">
              <a:buNone/>
            </a:pPr>
            <a:endParaRPr lang="tr-TR" dirty="0"/>
          </a:p>
          <a:p>
            <a:pPr marL="0" indent="0">
              <a:buNone/>
            </a:pPr>
            <a:endParaRPr lang="tr-TR" dirty="0"/>
          </a:p>
        </p:txBody>
      </p:sp>
    </p:spTree>
    <p:extLst>
      <p:ext uri="{BB962C8B-B14F-4D97-AF65-F5344CB8AC3E}">
        <p14:creationId xmlns:p14="http://schemas.microsoft.com/office/powerpoint/2010/main" val="15345497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238CAE2-99CB-4E01-A532-C1E66EEECEC2}"/>
              </a:ext>
            </a:extLst>
          </p:cNvPr>
          <p:cNvSpPr>
            <a:spLocks noGrp="1"/>
          </p:cNvSpPr>
          <p:nvPr>
            <p:ph type="title"/>
          </p:nvPr>
        </p:nvSpPr>
        <p:spPr>
          <a:xfrm>
            <a:off x="1630393" y="624110"/>
            <a:ext cx="9874220" cy="1280890"/>
          </a:xfrm>
        </p:spPr>
        <p:txBody>
          <a:bodyPr>
            <a:normAutofit/>
          </a:bodyPr>
          <a:lstStyle/>
          <a:p>
            <a:pPr algn="ctr"/>
            <a:r>
              <a:rPr lang="en-US" sz="2800" b="1" dirty="0"/>
              <a:t>THE FIRST AND MOST IMPORTANT STEP</a:t>
            </a:r>
            <a:r>
              <a:rPr lang="tr-TR" sz="2800" b="1" dirty="0"/>
              <a:t>: </a:t>
            </a:r>
            <a:r>
              <a:rPr lang="en-US" sz="2800" b="1" dirty="0"/>
              <a:t>“CAREFULLY READ THE ANNOUNCEMENTS”</a:t>
            </a:r>
            <a:endParaRPr lang="tr-TR" sz="2800" b="1" dirty="0"/>
          </a:p>
        </p:txBody>
      </p:sp>
      <p:sp>
        <p:nvSpPr>
          <p:cNvPr id="3" name="İçerik Yer Tutucusu 2">
            <a:extLst>
              <a:ext uri="{FF2B5EF4-FFF2-40B4-BE49-F238E27FC236}">
                <a16:creationId xmlns:a16="http://schemas.microsoft.com/office/drawing/2014/main" id="{B5176748-9BCA-4C0B-92E8-7136165D5309}"/>
              </a:ext>
            </a:extLst>
          </p:cNvPr>
          <p:cNvSpPr>
            <a:spLocks noGrp="1"/>
          </p:cNvSpPr>
          <p:nvPr>
            <p:ph idx="1"/>
          </p:nvPr>
        </p:nvSpPr>
        <p:spPr>
          <a:xfrm>
            <a:off x="1630392" y="1613140"/>
            <a:ext cx="9874220" cy="4620750"/>
          </a:xfrm>
        </p:spPr>
        <p:txBody>
          <a:bodyPr>
            <a:normAutofit fontScale="85000" lnSpcReduction="20000"/>
          </a:bodyPr>
          <a:lstStyle/>
          <a:p>
            <a:pPr marL="0" indent="0">
              <a:buNone/>
            </a:pPr>
            <a:r>
              <a:rPr lang="en-US" b="1" dirty="0"/>
              <a:t>First, Decide Which Mobility Activity You Would Like to Apply For</a:t>
            </a:r>
          </a:p>
          <a:p>
            <a:r>
              <a:rPr lang="en-US" b="1" dirty="0"/>
              <a:t>2027/2028 Fall Semester Study Mobility</a:t>
            </a:r>
            <a:endParaRPr lang="en-US" dirty="0"/>
          </a:p>
          <a:p>
            <a:r>
              <a:rPr lang="en-US" b="1" dirty="0"/>
              <a:t>Traineeship Mobility</a:t>
            </a:r>
            <a:endParaRPr lang="en-US" dirty="0"/>
          </a:p>
          <a:p>
            <a:pPr marL="0" indent="0">
              <a:buNone/>
            </a:pPr>
            <a:endParaRPr lang="tr-TR" b="1" dirty="0"/>
          </a:p>
          <a:p>
            <a:pPr marL="0" indent="0">
              <a:buNone/>
            </a:pPr>
            <a:r>
              <a:rPr lang="en-US" b="1" dirty="0"/>
              <a:t>Pay Attention to the Application Deadlines</a:t>
            </a:r>
          </a:p>
          <a:p>
            <a:r>
              <a:rPr lang="en-US" b="1" dirty="0"/>
              <a:t>Erasmus+ Application Period (Fall Semester and Traineeship):</a:t>
            </a:r>
            <a:r>
              <a:rPr lang="en-US" dirty="0"/>
              <a:t> 20 October 2026 – 8 February 2027</a:t>
            </a:r>
          </a:p>
          <a:p>
            <a:r>
              <a:rPr lang="en-US" b="1" dirty="0"/>
              <a:t>Erasmus+ English Language Proficiency Exam – Application Period:</a:t>
            </a:r>
            <a:r>
              <a:rPr lang="en-US" dirty="0"/>
              <a:t> </a:t>
            </a:r>
            <a:r>
              <a:rPr lang="tr-TR" dirty="0"/>
              <a:t>20</a:t>
            </a:r>
            <a:r>
              <a:rPr lang="en-US" dirty="0"/>
              <a:t> October 2026 – 4 January 2027</a:t>
            </a:r>
          </a:p>
          <a:p>
            <a:r>
              <a:rPr lang="en-US" b="1" dirty="0"/>
              <a:t>Erasmus+ English Language Proficiency Exam:</a:t>
            </a:r>
            <a:r>
              <a:rPr lang="en-US" dirty="0"/>
              <a:t> 15 January 2027</a:t>
            </a:r>
          </a:p>
          <a:p>
            <a:pPr marL="0" indent="0">
              <a:buNone/>
            </a:pPr>
            <a:endParaRPr lang="tr-TR" b="1" dirty="0"/>
          </a:p>
          <a:p>
            <a:pPr marL="0" indent="0">
              <a:buNone/>
            </a:pPr>
            <a:r>
              <a:rPr lang="en-US" b="1" dirty="0"/>
              <a:t>Pay Attention to Where You Need to Apply</a:t>
            </a:r>
          </a:p>
          <a:p>
            <a:r>
              <a:rPr lang="en-US" b="1" dirty="0"/>
              <a:t>Erasmus+ Application:</a:t>
            </a:r>
            <a:r>
              <a:rPr lang="en-US" dirty="0"/>
              <a:t> Applications must be submitted online through the </a:t>
            </a:r>
            <a:r>
              <a:rPr lang="en-US" b="1" dirty="0"/>
              <a:t>Turna Portal Application System</a:t>
            </a:r>
            <a:r>
              <a:rPr lang="en-US" dirty="0"/>
              <a:t>:</a:t>
            </a:r>
            <a:br>
              <a:rPr lang="en-US" dirty="0"/>
            </a:br>
            <a:r>
              <a:rPr lang="en-US" dirty="0">
                <a:hlinkClick r:id="rId2"/>
              </a:rPr>
              <a:t>https://turnaportal.ua.gov.tr/</a:t>
            </a:r>
            <a:endParaRPr lang="en-US" dirty="0"/>
          </a:p>
          <a:p>
            <a:r>
              <a:rPr lang="en-US" b="1" dirty="0"/>
              <a:t>Erasmus+ English Language Proficiency Exam Application:</a:t>
            </a:r>
            <a:r>
              <a:rPr lang="en-US" dirty="0"/>
              <a:t> Applications must be submitted </a:t>
            </a:r>
            <a:r>
              <a:rPr lang="en-US" b="1" dirty="0"/>
              <a:t>via e-mail to the Erasmus Office</a:t>
            </a:r>
            <a:r>
              <a:rPr lang="en-US" dirty="0"/>
              <a:t> at:</a:t>
            </a:r>
            <a:br>
              <a:rPr lang="en-US" dirty="0"/>
            </a:br>
            <a:r>
              <a:rPr lang="en-US" b="1" dirty="0">
                <a:hlinkClick r:id="rId3"/>
              </a:rPr>
              <a:t>erasmus@ankaramedipol.edu.tr</a:t>
            </a:r>
            <a:endParaRPr lang="en-US" dirty="0"/>
          </a:p>
          <a:p>
            <a:pPr marL="0" indent="0">
              <a:buNone/>
            </a:pPr>
            <a:endParaRPr lang="tr-TR" dirty="0"/>
          </a:p>
        </p:txBody>
      </p:sp>
    </p:spTree>
    <p:extLst>
      <p:ext uri="{BB962C8B-B14F-4D97-AF65-F5344CB8AC3E}">
        <p14:creationId xmlns:p14="http://schemas.microsoft.com/office/powerpoint/2010/main" val="4287330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8ED7C96-EEDB-41C6-8331-00032A5B64E6}"/>
              </a:ext>
            </a:extLst>
          </p:cNvPr>
          <p:cNvSpPr>
            <a:spLocks noGrp="1"/>
          </p:cNvSpPr>
          <p:nvPr>
            <p:ph type="title"/>
          </p:nvPr>
        </p:nvSpPr>
        <p:spPr/>
        <p:txBody>
          <a:bodyPr/>
          <a:lstStyle/>
          <a:p>
            <a:pPr algn="ctr"/>
            <a:r>
              <a:rPr lang="tr-TR" b="1" dirty="0"/>
              <a:t>KONTENJANLAR</a:t>
            </a:r>
            <a:endParaRPr lang="tr-TR" dirty="0"/>
          </a:p>
        </p:txBody>
      </p:sp>
      <p:sp>
        <p:nvSpPr>
          <p:cNvPr id="3" name="İçerik Yer Tutucusu 2">
            <a:extLst>
              <a:ext uri="{FF2B5EF4-FFF2-40B4-BE49-F238E27FC236}">
                <a16:creationId xmlns:a16="http://schemas.microsoft.com/office/drawing/2014/main" id="{5B3B8F3C-3B94-4364-BCC1-E6A7EE2EFB95}"/>
              </a:ext>
            </a:extLst>
          </p:cNvPr>
          <p:cNvSpPr>
            <a:spLocks noGrp="1"/>
          </p:cNvSpPr>
          <p:nvPr>
            <p:ph idx="1"/>
          </p:nvPr>
        </p:nvSpPr>
        <p:spPr/>
        <p:txBody>
          <a:bodyPr>
            <a:normAutofit/>
          </a:bodyPr>
          <a:lstStyle/>
          <a:p>
            <a:r>
              <a:rPr lang="tr-TR" dirty="0"/>
              <a:t>Kontenjanlar ilan metninde belirtilmektedir. </a:t>
            </a:r>
          </a:p>
          <a:p>
            <a:pPr>
              <a:buFontTx/>
              <a:buChar char="-"/>
            </a:pPr>
            <a:endParaRPr lang="tr-TR" dirty="0"/>
          </a:p>
          <a:p>
            <a:pPr algn="just">
              <a:buFontTx/>
              <a:buChar char="-"/>
            </a:pPr>
            <a:r>
              <a:rPr lang="tr-TR" b="1" dirty="0"/>
              <a:t>Önemli Not: </a:t>
            </a:r>
            <a:r>
              <a:rPr lang="tr-TR" dirty="0"/>
              <a:t>Kontenjanlarda, ilan süresince değişiklik olabilir. Koordinatörlük, Türkiye Ulusal Ajansı tarafınca Üniversitemize tahsis edilen hibenin tüm seçilecek öğrencilere yetmemesinin değerlendirildiği durumlarda daha az sayıda öğrencinin faaliyete hibeli olarak katılmalarına veya tüm katılımcılara eşit gün sayısınca kısmi </a:t>
            </a:r>
            <a:r>
              <a:rPr lang="tr-TR" dirty="0" err="1"/>
              <a:t>hibelendirme</a:t>
            </a:r>
            <a:r>
              <a:rPr lang="tr-TR" dirty="0"/>
              <a:t> yönteminin uygulanmasına karar verebilir. </a:t>
            </a:r>
          </a:p>
          <a:p>
            <a:pPr algn="just">
              <a:buFontTx/>
              <a:buChar char="-"/>
            </a:pPr>
            <a:r>
              <a:rPr lang="tr-TR" dirty="0"/>
              <a:t>Faaliyet süresinin kısmen </a:t>
            </a:r>
            <a:r>
              <a:rPr lang="tr-TR" dirty="0" err="1"/>
              <a:t>hibelendirilmesi</a:t>
            </a:r>
            <a:r>
              <a:rPr lang="tr-TR" dirty="0"/>
              <a:t> halinde, hibe verilecek süre öğrenci hareketliliği için 60 günden kısa olamaz.</a:t>
            </a:r>
          </a:p>
          <a:p>
            <a:pPr>
              <a:buFontTx/>
              <a:buChar char="-"/>
            </a:pPr>
            <a:endParaRPr lang="tr-TR" dirty="0"/>
          </a:p>
        </p:txBody>
      </p:sp>
    </p:spTree>
    <p:extLst>
      <p:ext uri="{BB962C8B-B14F-4D97-AF65-F5344CB8AC3E}">
        <p14:creationId xmlns:p14="http://schemas.microsoft.com/office/powerpoint/2010/main" val="2590877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492ED5E-8743-4A86-9D0C-78DAA1701E63}"/>
              </a:ext>
            </a:extLst>
          </p:cNvPr>
          <p:cNvSpPr>
            <a:spLocks noGrp="1"/>
          </p:cNvSpPr>
          <p:nvPr>
            <p:ph type="title"/>
          </p:nvPr>
        </p:nvSpPr>
        <p:spPr/>
        <p:txBody>
          <a:bodyPr>
            <a:normAutofit/>
          </a:bodyPr>
          <a:lstStyle/>
          <a:p>
            <a:pPr algn="ctr"/>
            <a:r>
              <a:rPr lang="en-US" b="1" dirty="0"/>
              <a:t>QUOTAS</a:t>
            </a:r>
            <a:br>
              <a:rPr lang="en-US" b="1" dirty="0"/>
            </a:br>
            <a:endParaRPr lang="tr-TR" dirty="0"/>
          </a:p>
        </p:txBody>
      </p:sp>
      <p:sp>
        <p:nvSpPr>
          <p:cNvPr id="3" name="İçerik Yer Tutucusu 2">
            <a:extLst>
              <a:ext uri="{FF2B5EF4-FFF2-40B4-BE49-F238E27FC236}">
                <a16:creationId xmlns:a16="http://schemas.microsoft.com/office/drawing/2014/main" id="{9D667457-4EFB-415E-9118-3CE1602C69CC}"/>
              </a:ext>
            </a:extLst>
          </p:cNvPr>
          <p:cNvSpPr>
            <a:spLocks noGrp="1"/>
          </p:cNvSpPr>
          <p:nvPr>
            <p:ph idx="1"/>
          </p:nvPr>
        </p:nvSpPr>
        <p:spPr/>
        <p:txBody>
          <a:bodyPr>
            <a:normAutofit/>
          </a:bodyPr>
          <a:lstStyle/>
          <a:p>
            <a:pPr marL="0" indent="0" algn="just">
              <a:buNone/>
            </a:pPr>
            <a:r>
              <a:rPr lang="en-US" dirty="0"/>
              <a:t>The available quotas are specified in the relevant announcement.</a:t>
            </a:r>
          </a:p>
          <a:p>
            <a:pPr algn="just"/>
            <a:r>
              <a:rPr lang="en-US" b="1" dirty="0"/>
              <a:t>Important Note:</a:t>
            </a:r>
            <a:r>
              <a:rPr lang="en-US" dirty="0"/>
              <a:t> The quotas may be subject to change during the application period. If the Erasmus+ Office determines that the grant allocated to Ankara Medipol University by the Turkish National Agency may not be sufficient to provide grant support to all selected students, the Office may decide either to reduce the number of students participating in the mobility activity with grant support or to provide </a:t>
            </a:r>
            <a:r>
              <a:rPr lang="en-US" b="1" dirty="0"/>
              <a:t>partial grant support to all participants for an equal number of days</a:t>
            </a:r>
            <a:r>
              <a:rPr lang="en-US" dirty="0"/>
              <a:t>.</a:t>
            </a:r>
          </a:p>
          <a:p>
            <a:pPr algn="just"/>
            <a:r>
              <a:rPr lang="en-US" dirty="0"/>
              <a:t>In cases where the mobility period is only partially funded, the duration covered by the grant </a:t>
            </a:r>
            <a:r>
              <a:rPr lang="en-US" b="1" dirty="0"/>
              <a:t>cannot be less than 60 days for student mobility</a:t>
            </a:r>
            <a:r>
              <a:rPr lang="en-US" dirty="0"/>
              <a:t>.</a:t>
            </a:r>
          </a:p>
          <a:p>
            <a:endParaRPr lang="tr-TR" dirty="0"/>
          </a:p>
        </p:txBody>
      </p:sp>
    </p:spTree>
    <p:extLst>
      <p:ext uri="{BB962C8B-B14F-4D97-AF65-F5344CB8AC3E}">
        <p14:creationId xmlns:p14="http://schemas.microsoft.com/office/powerpoint/2010/main" val="16885375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E2C04-991A-1BF8-260B-F44B873CECD3}"/>
            </a:ext>
          </a:extLst>
        </p:cNvPr>
        <p:cNvGrpSpPr/>
        <p:nvPr/>
      </p:nvGrpSpPr>
      <p:grpSpPr>
        <a:xfrm>
          <a:off x="0" y="0"/>
          <a:ext cx="0" cy="0"/>
          <a:chOff x="0" y="0"/>
          <a:chExt cx="0" cy="0"/>
        </a:xfrm>
      </p:grpSpPr>
      <p:sp>
        <p:nvSpPr>
          <p:cNvPr id="2" name="Unvan 1">
            <a:extLst>
              <a:ext uri="{FF2B5EF4-FFF2-40B4-BE49-F238E27FC236}">
                <a16:creationId xmlns:a16="http://schemas.microsoft.com/office/drawing/2014/main" id="{B668D155-2038-7360-936A-D013AD33A3EA}"/>
              </a:ext>
            </a:extLst>
          </p:cNvPr>
          <p:cNvSpPr>
            <a:spLocks noGrp="1"/>
          </p:cNvSpPr>
          <p:nvPr>
            <p:ph type="title"/>
          </p:nvPr>
        </p:nvSpPr>
        <p:spPr>
          <a:xfrm>
            <a:off x="1859973" y="624110"/>
            <a:ext cx="9644639" cy="1280890"/>
          </a:xfrm>
        </p:spPr>
        <p:txBody>
          <a:bodyPr>
            <a:normAutofit/>
          </a:bodyPr>
          <a:lstStyle/>
          <a:p>
            <a:r>
              <a:rPr lang="tr-TR" sz="2400" b="1" dirty="0"/>
              <a:t>2027/2028 GÜZ ÖĞRENİM VE STAJ BAŞVURU TAKVİMİ</a:t>
            </a:r>
            <a:endParaRPr lang="tr-TR" sz="2400" dirty="0"/>
          </a:p>
        </p:txBody>
      </p:sp>
      <p:graphicFrame>
        <p:nvGraphicFramePr>
          <p:cNvPr id="6" name="İçerik Yer Tutucusu 5">
            <a:extLst>
              <a:ext uri="{FF2B5EF4-FFF2-40B4-BE49-F238E27FC236}">
                <a16:creationId xmlns:a16="http://schemas.microsoft.com/office/drawing/2014/main" id="{C3D97D45-D3E0-7A51-4C72-F6E036BCCDB4}"/>
              </a:ext>
            </a:extLst>
          </p:cNvPr>
          <p:cNvGraphicFramePr>
            <a:graphicFrameLocks noGrp="1"/>
          </p:cNvGraphicFramePr>
          <p:nvPr>
            <p:ph idx="1"/>
            <p:extLst>
              <p:ext uri="{D42A27DB-BD31-4B8C-83A1-F6EECF244321}">
                <p14:modId xmlns:p14="http://schemas.microsoft.com/office/powerpoint/2010/main" val="2554165196"/>
              </p:ext>
            </p:extLst>
          </p:nvPr>
        </p:nvGraphicFramePr>
        <p:xfrm>
          <a:off x="1496291" y="1264555"/>
          <a:ext cx="9850582" cy="5200428"/>
        </p:xfrm>
        <a:graphic>
          <a:graphicData uri="http://schemas.openxmlformats.org/drawingml/2006/table">
            <a:tbl>
              <a:tblPr firstRow="1" firstCol="1" lastRow="1" lastCol="1" bandRow="1" bandCol="1">
                <a:tableStyleId>{5C22544A-7EE6-4342-B048-85BDC9FD1C3A}</a:tableStyleId>
              </a:tblPr>
              <a:tblGrid>
                <a:gridCol w="5268152">
                  <a:extLst>
                    <a:ext uri="{9D8B030D-6E8A-4147-A177-3AD203B41FA5}">
                      <a16:colId xmlns:a16="http://schemas.microsoft.com/office/drawing/2014/main" val="1016899448"/>
                    </a:ext>
                  </a:extLst>
                </a:gridCol>
                <a:gridCol w="4582430">
                  <a:extLst>
                    <a:ext uri="{9D8B030D-6E8A-4147-A177-3AD203B41FA5}">
                      <a16:colId xmlns:a16="http://schemas.microsoft.com/office/drawing/2014/main" val="3235205994"/>
                    </a:ext>
                  </a:extLst>
                </a:gridCol>
              </a:tblGrid>
              <a:tr h="273300">
                <a:tc>
                  <a:txBody>
                    <a:bodyPr/>
                    <a:lstStyle/>
                    <a:p>
                      <a:pPr marL="68580">
                        <a:lnSpc>
                          <a:spcPct val="115000"/>
                        </a:lnSpc>
                        <a:spcBef>
                          <a:spcPts val="5"/>
                        </a:spcBef>
                        <a:buNone/>
                      </a:pPr>
                      <a:r>
                        <a:rPr lang="tr-TR" sz="1000" dirty="0">
                          <a:effectLst/>
                        </a:rPr>
                        <a:t>Başvuru</a:t>
                      </a:r>
                      <a:r>
                        <a:rPr lang="tr-TR" sz="1000" spc="-30" dirty="0">
                          <a:effectLst/>
                        </a:rPr>
                        <a:t> </a:t>
                      </a:r>
                      <a:r>
                        <a:rPr lang="tr-TR" sz="1000" spc="-10" dirty="0">
                          <a:effectLst/>
                        </a:rPr>
                        <a:t>Takvimi</a:t>
                      </a:r>
                      <a:r>
                        <a:rPr lang="tr-TR" sz="1000" dirty="0">
                          <a:effectLst/>
                        </a:rPr>
                        <a:t> Başlangıç ve Bitiş Tarihi</a:t>
                      </a:r>
                      <a:endParaRPr lang="tr-TR" sz="10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8580">
                        <a:lnSpc>
                          <a:spcPct val="115000"/>
                        </a:lnSpc>
                        <a:spcBef>
                          <a:spcPts val="5"/>
                        </a:spcBef>
                        <a:buNone/>
                      </a:pPr>
                      <a:r>
                        <a:rPr lang="en-US" sz="1000" spc="-10">
                          <a:effectLst/>
                        </a:rPr>
                        <a:t>Açıklamalar</a:t>
                      </a:r>
                      <a:endParaRPr lang="tr-TR" sz="1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1929272530"/>
                  </a:ext>
                </a:extLst>
              </a:tr>
              <a:tr h="1080654">
                <a:tc>
                  <a:txBody>
                    <a:bodyPr/>
                    <a:lstStyle/>
                    <a:p>
                      <a:pPr marL="68580">
                        <a:lnSpc>
                          <a:spcPct val="115000"/>
                        </a:lnSpc>
                        <a:spcBef>
                          <a:spcPts val="5"/>
                        </a:spcBef>
                        <a:buNone/>
                      </a:pPr>
                      <a:r>
                        <a:rPr lang="en-US" sz="1000" dirty="0">
                          <a:effectLst/>
                        </a:rPr>
                        <a:t>20/10/2026-08/02/2027</a:t>
                      </a:r>
                      <a:endParaRPr lang="tr-TR" sz="10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8580" marR="60325">
                        <a:lnSpc>
                          <a:spcPct val="115000"/>
                        </a:lnSpc>
                        <a:spcBef>
                          <a:spcPts val="5"/>
                        </a:spcBef>
                        <a:buNone/>
                        <a:tabLst>
                          <a:tab pos="833120" algn="l"/>
                          <a:tab pos="1333500" algn="l"/>
                          <a:tab pos="1949450" algn="l"/>
                          <a:tab pos="2675890" algn="l"/>
                        </a:tabLst>
                      </a:pPr>
                      <a:r>
                        <a:rPr lang="en-US" sz="1000" spc="-10">
                          <a:effectLst/>
                        </a:rPr>
                        <a:t>2026-2027/ 2027/2028 Akademik Yılları</a:t>
                      </a:r>
                      <a:endParaRPr lang="tr-TR" sz="1000">
                        <a:effectLst/>
                      </a:endParaRPr>
                    </a:p>
                    <a:p>
                      <a:pPr marL="68580" marR="60325">
                        <a:lnSpc>
                          <a:spcPct val="115000"/>
                        </a:lnSpc>
                        <a:spcBef>
                          <a:spcPts val="5"/>
                        </a:spcBef>
                        <a:buNone/>
                        <a:tabLst>
                          <a:tab pos="833120" algn="l"/>
                          <a:tab pos="1333500" algn="l"/>
                          <a:tab pos="1949450" algn="l"/>
                          <a:tab pos="2675890" algn="l"/>
                        </a:tabLst>
                      </a:pPr>
                      <a:r>
                        <a:rPr lang="en-US" sz="1000" spc="-10">
                          <a:effectLst/>
                        </a:rPr>
                        <a:t>Erasmus+ Staj  </a:t>
                      </a:r>
                      <a:r>
                        <a:rPr lang="en-US" sz="1000">
                          <a:effectLst/>
                        </a:rPr>
                        <a:t>Hareketliliği İlanı Başvuru Başlangıç ve Bitiş Tarihi </a:t>
                      </a:r>
                      <a:endParaRPr lang="tr-TR" sz="1000">
                        <a:effectLst/>
                      </a:endParaRPr>
                    </a:p>
                    <a:p>
                      <a:pPr marL="68580" marR="60325">
                        <a:lnSpc>
                          <a:spcPct val="115000"/>
                        </a:lnSpc>
                        <a:spcBef>
                          <a:spcPts val="5"/>
                        </a:spcBef>
                        <a:buNone/>
                        <a:tabLst>
                          <a:tab pos="833120" algn="l"/>
                          <a:tab pos="1333500" algn="l"/>
                          <a:tab pos="1949450" algn="l"/>
                          <a:tab pos="2675890" algn="l"/>
                        </a:tabLst>
                      </a:pPr>
                      <a:r>
                        <a:rPr lang="en-US" sz="1000">
                          <a:effectLst/>
                        </a:rPr>
                        <a:t>Hareketlilik Başvuru Yeri: Turna Portal Online Başvuru Sistemi</a:t>
                      </a:r>
                      <a:r>
                        <a:rPr lang="en-US" sz="1000" spc="200">
                          <a:effectLst/>
                        </a:rPr>
                        <a:t> </a:t>
                      </a:r>
                      <a:r>
                        <a:rPr lang="en-US" sz="1000">
                          <a:effectLst/>
                        </a:rPr>
                        <a:t>Turna Başvuru Portalı: </a:t>
                      </a:r>
                      <a:r>
                        <a:rPr lang="en-US" sz="1000" u="sng">
                          <a:effectLst/>
                          <a:hlinkClick r:id="rId2"/>
                        </a:rPr>
                        <a:t>https://turnaportal.ua.gov.tr/</a:t>
                      </a:r>
                      <a:r>
                        <a:rPr lang="en-US" sz="1000">
                          <a:effectLst/>
                        </a:rPr>
                        <a:t> (T.C kimlik numaranız ve E-devlet şifreniz ile sisteme</a:t>
                      </a:r>
                      <a:endParaRPr lang="tr-TR" sz="1000">
                        <a:effectLst/>
                      </a:endParaRPr>
                    </a:p>
                    <a:p>
                      <a:pPr marL="68580">
                        <a:lnSpc>
                          <a:spcPct val="115000"/>
                        </a:lnSpc>
                        <a:spcBef>
                          <a:spcPts val="20"/>
                        </a:spcBef>
                        <a:buNone/>
                      </a:pPr>
                      <a:r>
                        <a:rPr lang="en-US" sz="1000">
                          <a:effectLst/>
                        </a:rPr>
                        <a:t>giriş</a:t>
                      </a:r>
                      <a:r>
                        <a:rPr lang="en-US" sz="1000" spc="-10">
                          <a:effectLst/>
                        </a:rPr>
                        <a:t> yapabilirsiniz.)</a:t>
                      </a:r>
                      <a:endParaRPr lang="tr-TR" sz="100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875067173"/>
                  </a:ext>
                </a:extLst>
              </a:tr>
              <a:tr h="924791">
                <a:tc>
                  <a:txBody>
                    <a:bodyPr/>
                    <a:lstStyle/>
                    <a:p>
                      <a:pPr marL="68580">
                        <a:lnSpc>
                          <a:spcPct val="115000"/>
                        </a:lnSpc>
                        <a:spcBef>
                          <a:spcPts val="15"/>
                        </a:spcBef>
                        <a:buNone/>
                      </a:pPr>
                      <a:r>
                        <a:rPr lang="en-US" sz="1000" spc="-10" dirty="0">
                          <a:effectLst/>
                        </a:rPr>
                        <a:t>20/10//2026-04/01/2027</a:t>
                      </a:r>
                      <a:endParaRPr lang="tr-TR" sz="1000" dirty="0">
                        <a:effectLst/>
                      </a:endParaRPr>
                    </a:p>
                    <a:p>
                      <a:pPr marL="68580">
                        <a:lnSpc>
                          <a:spcPct val="115000"/>
                        </a:lnSpc>
                        <a:spcBef>
                          <a:spcPts val="15"/>
                        </a:spcBef>
                        <a:buNone/>
                      </a:pPr>
                      <a:r>
                        <a:rPr lang="en-US" sz="1000" dirty="0">
                          <a:effectLst/>
                        </a:rPr>
                        <a:t> </a:t>
                      </a:r>
                      <a:endParaRPr lang="tr-TR" sz="10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8580">
                        <a:lnSpc>
                          <a:spcPct val="115000"/>
                        </a:lnSpc>
                        <a:spcBef>
                          <a:spcPts val="15"/>
                        </a:spcBef>
                        <a:buNone/>
                      </a:pPr>
                      <a:r>
                        <a:rPr lang="en-US" sz="1000" dirty="0">
                          <a:effectLst/>
                        </a:rPr>
                        <a:t>AMÜ</a:t>
                      </a:r>
                      <a:r>
                        <a:rPr lang="en-US" sz="1000" spc="385" dirty="0">
                          <a:effectLst/>
                        </a:rPr>
                        <a:t> </a:t>
                      </a:r>
                      <a:r>
                        <a:rPr lang="en-US" sz="1000" dirty="0">
                          <a:effectLst/>
                        </a:rPr>
                        <a:t>Erasmus</a:t>
                      </a:r>
                      <a:r>
                        <a:rPr lang="en-US" sz="1000" spc="390" dirty="0">
                          <a:effectLst/>
                        </a:rPr>
                        <a:t> </a:t>
                      </a:r>
                      <a:r>
                        <a:rPr lang="en-US" sz="1000" dirty="0" err="1">
                          <a:effectLst/>
                        </a:rPr>
                        <a:t>İngilizce</a:t>
                      </a:r>
                      <a:r>
                        <a:rPr lang="en-US" sz="1000" spc="380" dirty="0">
                          <a:effectLst/>
                        </a:rPr>
                        <a:t> </a:t>
                      </a:r>
                      <a:r>
                        <a:rPr lang="en-US" sz="1000" dirty="0" err="1">
                          <a:effectLst/>
                        </a:rPr>
                        <a:t>Yeterlik</a:t>
                      </a:r>
                      <a:r>
                        <a:rPr lang="en-US" sz="1000" spc="395" dirty="0">
                          <a:effectLst/>
                        </a:rPr>
                        <a:t> </a:t>
                      </a:r>
                      <a:r>
                        <a:rPr lang="en-US" sz="1000" dirty="0" err="1">
                          <a:effectLst/>
                        </a:rPr>
                        <a:t>Sınavı</a:t>
                      </a:r>
                      <a:r>
                        <a:rPr lang="en-US" sz="1000" spc="395" dirty="0">
                          <a:effectLst/>
                        </a:rPr>
                        <a:t> </a:t>
                      </a:r>
                      <a:r>
                        <a:rPr lang="en-US" sz="1000" spc="-10" dirty="0" err="1">
                          <a:effectLst/>
                        </a:rPr>
                        <a:t>Başvuru</a:t>
                      </a:r>
                      <a:r>
                        <a:rPr lang="en-US" sz="1000" dirty="0">
                          <a:effectLst/>
                        </a:rPr>
                        <a:t> </a:t>
                      </a:r>
                      <a:r>
                        <a:rPr lang="en-US" sz="1000" spc="-10" dirty="0" err="1">
                          <a:effectLst/>
                        </a:rPr>
                        <a:t>Tarihleri</a:t>
                      </a:r>
                      <a:endParaRPr lang="tr-TR" sz="1000" dirty="0">
                        <a:effectLst/>
                      </a:endParaRPr>
                    </a:p>
                    <a:p>
                      <a:pPr marL="68580" marR="59690" algn="just">
                        <a:lnSpc>
                          <a:spcPct val="115000"/>
                        </a:lnSpc>
                        <a:spcBef>
                          <a:spcPts val="20"/>
                        </a:spcBef>
                        <a:buNone/>
                      </a:pPr>
                      <a:r>
                        <a:rPr lang="en-US" sz="1000" dirty="0" err="1">
                          <a:effectLst/>
                        </a:rPr>
                        <a:t>İngilizce</a:t>
                      </a:r>
                      <a:r>
                        <a:rPr lang="en-US" sz="1000" dirty="0">
                          <a:effectLst/>
                        </a:rPr>
                        <a:t> </a:t>
                      </a:r>
                      <a:r>
                        <a:rPr lang="en-US" sz="1000" dirty="0" err="1">
                          <a:effectLst/>
                        </a:rPr>
                        <a:t>Sınav</a:t>
                      </a:r>
                      <a:r>
                        <a:rPr lang="en-US" sz="1000" dirty="0">
                          <a:effectLst/>
                        </a:rPr>
                        <a:t> </a:t>
                      </a:r>
                      <a:r>
                        <a:rPr lang="en-US" sz="1000" dirty="0" err="1">
                          <a:effectLst/>
                        </a:rPr>
                        <a:t>Başvuru</a:t>
                      </a:r>
                      <a:r>
                        <a:rPr lang="en-US" sz="1000" dirty="0">
                          <a:effectLst/>
                        </a:rPr>
                        <a:t> Yeri: </a:t>
                      </a:r>
                      <a:r>
                        <a:rPr lang="en-US" sz="1000" dirty="0" err="1">
                          <a:effectLst/>
                        </a:rPr>
                        <a:t>Sınav</a:t>
                      </a:r>
                      <a:r>
                        <a:rPr lang="en-US" sz="1000" dirty="0">
                          <a:effectLst/>
                        </a:rPr>
                        <a:t> </a:t>
                      </a:r>
                      <a:r>
                        <a:rPr lang="en-US" sz="1000" dirty="0" err="1">
                          <a:effectLst/>
                        </a:rPr>
                        <a:t>Başvuru</a:t>
                      </a:r>
                      <a:r>
                        <a:rPr lang="en-US" sz="1000" dirty="0">
                          <a:effectLst/>
                        </a:rPr>
                        <a:t> </a:t>
                      </a:r>
                      <a:r>
                        <a:rPr lang="en-US" sz="1000" dirty="0" err="1">
                          <a:effectLst/>
                        </a:rPr>
                        <a:t>Formu</a:t>
                      </a:r>
                      <a:r>
                        <a:rPr lang="en-US" sz="1000" dirty="0">
                          <a:effectLst/>
                        </a:rPr>
                        <a:t> </a:t>
                      </a:r>
                      <a:r>
                        <a:rPr lang="en-US" sz="1000" u="sng" dirty="0">
                          <a:effectLst/>
                          <a:hlinkClick r:id="rId3"/>
                        </a:rPr>
                        <a:t>erasmus@ankaramedipol.edu.tr</a:t>
                      </a:r>
                      <a:r>
                        <a:rPr lang="en-US" sz="1000" dirty="0">
                          <a:effectLst/>
                        </a:rPr>
                        <a:t> e-</a:t>
                      </a:r>
                      <a:r>
                        <a:rPr lang="en-US" sz="1000" dirty="0" err="1">
                          <a:effectLst/>
                        </a:rPr>
                        <a:t>posta</a:t>
                      </a:r>
                      <a:r>
                        <a:rPr lang="en-US" sz="1000" dirty="0">
                          <a:effectLst/>
                        </a:rPr>
                        <a:t> </a:t>
                      </a:r>
                      <a:r>
                        <a:rPr lang="en-US" sz="1000" dirty="0" err="1">
                          <a:effectLst/>
                        </a:rPr>
                        <a:t>adresine</a:t>
                      </a:r>
                      <a:r>
                        <a:rPr lang="en-US" sz="1000" dirty="0">
                          <a:effectLst/>
                        </a:rPr>
                        <a:t> </a:t>
                      </a:r>
                      <a:r>
                        <a:rPr lang="en-US" sz="1000" dirty="0" err="1">
                          <a:effectLst/>
                        </a:rPr>
                        <a:t>taranmış</a:t>
                      </a:r>
                      <a:r>
                        <a:rPr lang="en-US" sz="1000" dirty="0">
                          <a:effectLst/>
                        </a:rPr>
                        <a:t> </a:t>
                      </a:r>
                      <a:r>
                        <a:rPr lang="en-US" sz="1000" dirty="0" err="1">
                          <a:effectLst/>
                        </a:rPr>
                        <a:t>formatta</a:t>
                      </a:r>
                      <a:r>
                        <a:rPr lang="en-US" sz="1000" dirty="0">
                          <a:effectLst/>
                        </a:rPr>
                        <a:t> </a:t>
                      </a:r>
                      <a:r>
                        <a:rPr lang="en-US" sz="1000" dirty="0" err="1">
                          <a:effectLst/>
                        </a:rPr>
                        <a:t>imzalı</a:t>
                      </a:r>
                      <a:r>
                        <a:rPr lang="en-US" sz="1000" dirty="0">
                          <a:effectLst/>
                        </a:rPr>
                        <a:t> </a:t>
                      </a:r>
                      <a:r>
                        <a:rPr lang="en-US" sz="1000" dirty="0" err="1">
                          <a:effectLst/>
                        </a:rPr>
                        <a:t>olarak</a:t>
                      </a:r>
                      <a:r>
                        <a:rPr lang="en-US" sz="1000" dirty="0">
                          <a:effectLst/>
                        </a:rPr>
                        <a:t> </a:t>
                      </a:r>
                      <a:r>
                        <a:rPr lang="en-US" sz="1000" dirty="0" err="1">
                          <a:effectLst/>
                        </a:rPr>
                        <a:t>iletilmelidir</a:t>
                      </a:r>
                      <a:r>
                        <a:rPr lang="en-US" sz="1000" dirty="0">
                          <a:effectLst/>
                        </a:rPr>
                        <a:t>. Belge </a:t>
                      </a:r>
                      <a:r>
                        <a:rPr lang="en-US" sz="1000" dirty="0" err="1">
                          <a:effectLst/>
                        </a:rPr>
                        <a:t>bilgisayar</a:t>
                      </a:r>
                      <a:r>
                        <a:rPr lang="en-US" sz="1000" dirty="0">
                          <a:effectLst/>
                        </a:rPr>
                        <a:t> </a:t>
                      </a:r>
                      <a:r>
                        <a:rPr lang="en-US" sz="1000" dirty="0" err="1">
                          <a:effectLst/>
                        </a:rPr>
                        <a:t>ortamında</a:t>
                      </a:r>
                      <a:r>
                        <a:rPr lang="en-US" sz="1000" dirty="0">
                          <a:effectLst/>
                        </a:rPr>
                        <a:t> </a:t>
                      </a:r>
                      <a:r>
                        <a:rPr lang="en-US" sz="1000" dirty="0" err="1">
                          <a:effectLst/>
                        </a:rPr>
                        <a:t>doldurulmalıdır</a:t>
                      </a:r>
                      <a:r>
                        <a:rPr lang="en-US" sz="1000" dirty="0">
                          <a:effectLst/>
                        </a:rPr>
                        <a:t>. El </a:t>
                      </a:r>
                      <a:r>
                        <a:rPr lang="en-US" sz="1000" dirty="0" err="1">
                          <a:effectLst/>
                        </a:rPr>
                        <a:t>yazısı</a:t>
                      </a:r>
                      <a:r>
                        <a:rPr lang="en-US" sz="1000" dirty="0">
                          <a:effectLst/>
                        </a:rPr>
                        <a:t> (</a:t>
                      </a:r>
                      <a:r>
                        <a:rPr lang="en-US" sz="1000" dirty="0" err="1">
                          <a:effectLst/>
                        </a:rPr>
                        <a:t>imza</a:t>
                      </a:r>
                      <a:r>
                        <a:rPr lang="en-US" sz="1000" dirty="0">
                          <a:effectLst/>
                        </a:rPr>
                        <a:t> </a:t>
                      </a:r>
                      <a:r>
                        <a:rPr lang="en-US" sz="1000" dirty="0" err="1">
                          <a:effectLst/>
                        </a:rPr>
                        <a:t>hariç</a:t>
                      </a:r>
                      <a:r>
                        <a:rPr lang="en-US" sz="1000" dirty="0">
                          <a:effectLst/>
                        </a:rPr>
                        <a:t>) </a:t>
                      </a:r>
                      <a:r>
                        <a:rPr lang="en-US" sz="1000" dirty="0" err="1">
                          <a:effectLst/>
                        </a:rPr>
                        <a:t>kullanılmaması</a:t>
                      </a:r>
                      <a:r>
                        <a:rPr lang="en-US" sz="1000" dirty="0">
                          <a:effectLst/>
                        </a:rPr>
                        <a:t> </a:t>
                      </a:r>
                      <a:r>
                        <a:rPr lang="en-US" sz="1000" dirty="0" err="1">
                          <a:effectLst/>
                        </a:rPr>
                        <a:t>tavsiye</a:t>
                      </a:r>
                      <a:r>
                        <a:rPr lang="en-US" sz="1000" dirty="0">
                          <a:effectLst/>
                        </a:rPr>
                        <a:t> </a:t>
                      </a:r>
                      <a:r>
                        <a:rPr lang="en-US" sz="1000" dirty="0" err="1">
                          <a:effectLst/>
                        </a:rPr>
                        <a:t>edilir</a:t>
                      </a:r>
                      <a:r>
                        <a:rPr lang="en-US" sz="1000" dirty="0">
                          <a:effectLst/>
                        </a:rPr>
                        <a:t>.</a:t>
                      </a:r>
                      <a:endParaRPr lang="tr-TR" sz="1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237331200"/>
                  </a:ext>
                </a:extLst>
              </a:tr>
              <a:tr h="1833259">
                <a:tc>
                  <a:txBody>
                    <a:bodyPr/>
                    <a:lstStyle/>
                    <a:p>
                      <a:pPr marL="68580">
                        <a:lnSpc>
                          <a:spcPct val="115000"/>
                        </a:lnSpc>
                        <a:spcBef>
                          <a:spcPts val="5"/>
                        </a:spcBef>
                        <a:buNone/>
                      </a:pPr>
                      <a:r>
                        <a:rPr lang="tr-TR" sz="1000" spc="-10" dirty="0">
                          <a:effectLst/>
                        </a:rPr>
                        <a:t>15/01/2027</a:t>
                      </a:r>
                      <a:endParaRPr lang="tr-TR" sz="1000" dirty="0">
                        <a:effectLst/>
                      </a:endParaRPr>
                    </a:p>
                    <a:p>
                      <a:pPr marL="68580">
                        <a:lnSpc>
                          <a:spcPct val="115000"/>
                        </a:lnSpc>
                        <a:spcBef>
                          <a:spcPts val="630"/>
                        </a:spcBef>
                        <a:buNone/>
                      </a:pPr>
                      <a:r>
                        <a:rPr lang="tr-TR" sz="1000" dirty="0">
                          <a:effectLst/>
                        </a:rPr>
                        <a:t>Sınav</a:t>
                      </a:r>
                      <a:r>
                        <a:rPr lang="tr-TR" sz="1000" spc="-25" dirty="0">
                          <a:effectLst/>
                        </a:rPr>
                        <a:t> </a:t>
                      </a:r>
                      <a:r>
                        <a:rPr lang="tr-TR" sz="1000" dirty="0">
                          <a:effectLst/>
                        </a:rPr>
                        <a:t>Adı:</a:t>
                      </a:r>
                      <a:r>
                        <a:rPr lang="tr-TR" sz="1000" spc="-15" dirty="0">
                          <a:effectLst/>
                        </a:rPr>
                        <a:t> </a:t>
                      </a:r>
                      <a:r>
                        <a:rPr lang="tr-TR" sz="1000" dirty="0">
                          <a:effectLst/>
                        </a:rPr>
                        <a:t>AMÜ</a:t>
                      </a:r>
                      <a:r>
                        <a:rPr lang="tr-TR" sz="1000" spc="-20" dirty="0">
                          <a:effectLst/>
                        </a:rPr>
                        <a:t> </a:t>
                      </a:r>
                      <a:r>
                        <a:rPr lang="tr-TR" sz="1000" dirty="0">
                          <a:effectLst/>
                        </a:rPr>
                        <a:t>Erasmus</a:t>
                      </a:r>
                      <a:r>
                        <a:rPr lang="tr-TR" sz="1000" spc="-30" dirty="0">
                          <a:effectLst/>
                        </a:rPr>
                        <a:t> </a:t>
                      </a:r>
                      <a:r>
                        <a:rPr lang="tr-TR" sz="1000" dirty="0">
                          <a:effectLst/>
                        </a:rPr>
                        <a:t>İngilizce</a:t>
                      </a:r>
                      <a:r>
                        <a:rPr lang="tr-TR" sz="1000" spc="-20" dirty="0">
                          <a:effectLst/>
                        </a:rPr>
                        <a:t> </a:t>
                      </a:r>
                      <a:r>
                        <a:rPr lang="tr-TR" sz="1000" dirty="0">
                          <a:effectLst/>
                        </a:rPr>
                        <a:t>Yeterlik</a:t>
                      </a:r>
                      <a:r>
                        <a:rPr lang="tr-TR" sz="1000" spc="-20" dirty="0">
                          <a:effectLst/>
                        </a:rPr>
                        <a:t> </a:t>
                      </a:r>
                      <a:r>
                        <a:rPr lang="tr-TR" sz="1000" spc="-10" dirty="0">
                          <a:effectLst/>
                        </a:rPr>
                        <a:t>Sınavı</a:t>
                      </a:r>
                      <a:endParaRPr lang="tr-TR" sz="1000" dirty="0">
                        <a:effectLst/>
                      </a:endParaRPr>
                    </a:p>
                    <a:p>
                      <a:pPr marL="68580" marR="1297940">
                        <a:lnSpc>
                          <a:spcPct val="115000"/>
                        </a:lnSpc>
                        <a:spcBef>
                          <a:spcPts val="640"/>
                        </a:spcBef>
                        <a:buNone/>
                      </a:pPr>
                      <a:r>
                        <a:rPr lang="tr-TR" sz="1000" dirty="0">
                          <a:effectLst/>
                        </a:rPr>
                        <a:t>Sınav</a:t>
                      </a:r>
                      <a:r>
                        <a:rPr lang="tr-TR" sz="1000" spc="-65" dirty="0">
                          <a:effectLst/>
                        </a:rPr>
                        <a:t> </a:t>
                      </a:r>
                      <a:r>
                        <a:rPr lang="tr-TR" sz="1000" dirty="0">
                          <a:effectLst/>
                        </a:rPr>
                        <a:t>Başlangıç</a:t>
                      </a:r>
                      <a:r>
                        <a:rPr lang="tr-TR" sz="1000" spc="-65" dirty="0">
                          <a:effectLst/>
                        </a:rPr>
                        <a:t> </a:t>
                      </a:r>
                      <a:r>
                        <a:rPr lang="tr-TR" sz="1000" dirty="0">
                          <a:effectLst/>
                        </a:rPr>
                        <a:t>Saati:</a:t>
                      </a:r>
                      <a:r>
                        <a:rPr lang="tr-TR" sz="1000" spc="-60" dirty="0">
                          <a:effectLst/>
                        </a:rPr>
                        <a:t> </a:t>
                      </a:r>
                      <a:r>
                        <a:rPr lang="tr-TR" sz="1000" dirty="0">
                          <a:effectLst/>
                        </a:rPr>
                        <a:t>10.00 </a:t>
                      </a:r>
                    </a:p>
                    <a:p>
                      <a:pPr marL="68580" marR="1297940">
                        <a:lnSpc>
                          <a:spcPct val="115000"/>
                        </a:lnSpc>
                        <a:spcBef>
                          <a:spcPts val="640"/>
                        </a:spcBef>
                        <a:buNone/>
                      </a:pPr>
                      <a:r>
                        <a:rPr lang="tr-TR" sz="1000" dirty="0">
                          <a:effectLst/>
                        </a:rPr>
                        <a:t>Sınav Bitiş Saati: 13.00 </a:t>
                      </a:r>
                    </a:p>
                    <a:p>
                      <a:pPr marL="65405" marR="1297940">
                        <a:lnSpc>
                          <a:spcPct val="115000"/>
                        </a:lnSpc>
                        <a:spcBef>
                          <a:spcPts val="640"/>
                        </a:spcBef>
                        <a:buNone/>
                      </a:pPr>
                      <a:r>
                        <a:rPr lang="tr-TR" sz="1000" dirty="0">
                          <a:effectLst/>
                        </a:rPr>
                        <a:t>Sınav Süresi: 180 dk</a:t>
                      </a:r>
                    </a:p>
                    <a:p>
                      <a:pPr marL="68580" marR="59690" algn="just">
                        <a:lnSpc>
                          <a:spcPct val="115000"/>
                        </a:lnSpc>
                        <a:spcBef>
                          <a:spcPts val="20"/>
                        </a:spcBef>
                        <a:buNone/>
                      </a:pPr>
                      <a:r>
                        <a:rPr lang="tr-TR" sz="1000" dirty="0">
                          <a:effectLst/>
                        </a:rPr>
                        <a:t>Sınav Yeri: Ankara Medipol Üniversitesi Merkez Kampüs B Blok (Sınav Salonları daha sonra kurum resmî web sayfasında ilan edilecektir)</a:t>
                      </a:r>
                    </a:p>
                    <a:p>
                      <a:pPr marL="68580" algn="just">
                        <a:lnSpc>
                          <a:spcPct val="115000"/>
                        </a:lnSpc>
                        <a:spcBef>
                          <a:spcPts val="20"/>
                        </a:spcBef>
                        <a:buNone/>
                      </a:pPr>
                      <a:r>
                        <a:rPr lang="tr-TR" sz="1000" dirty="0">
                          <a:effectLst/>
                        </a:rPr>
                        <a:t>Eşdeğer</a:t>
                      </a:r>
                      <a:r>
                        <a:rPr lang="tr-TR" sz="1000" spc="385" dirty="0">
                          <a:effectLst/>
                        </a:rPr>
                        <a:t> </a:t>
                      </a:r>
                      <a:r>
                        <a:rPr lang="tr-TR" sz="1000" dirty="0">
                          <a:effectLst/>
                        </a:rPr>
                        <a:t>Sınavlar:</a:t>
                      </a:r>
                      <a:r>
                        <a:rPr lang="tr-TR" sz="1000" spc="390" dirty="0">
                          <a:effectLst/>
                        </a:rPr>
                        <a:t> </a:t>
                      </a:r>
                      <a:r>
                        <a:rPr lang="tr-TR" sz="1000" dirty="0">
                          <a:effectLst/>
                        </a:rPr>
                        <a:t>YDS,</a:t>
                      </a:r>
                      <a:r>
                        <a:rPr lang="tr-TR" sz="1000" spc="370" dirty="0">
                          <a:effectLst/>
                        </a:rPr>
                        <a:t> </a:t>
                      </a:r>
                      <a:r>
                        <a:rPr lang="tr-TR" sz="1000" dirty="0">
                          <a:effectLst/>
                        </a:rPr>
                        <a:t>YOKDİL,</a:t>
                      </a:r>
                      <a:r>
                        <a:rPr lang="tr-TR" sz="1000" spc="385" dirty="0">
                          <a:effectLst/>
                        </a:rPr>
                        <a:t> </a:t>
                      </a:r>
                      <a:r>
                        <a:rPr lang="tr-TR" sz="1000" dirty="0">
                          <a:effectLst/>
                        </a:rPr>
                        <a:t>E-YDS,</a:t>
                      </a:r>
                      <a:r>
                        <a:rPr lang="tr-TR" sz="1000" spc="390" dirty="0">
                          <a:effectLst/>
                        </a:rPr>
                        <a:t> </a:t>
                      </a:r>
                      <a:r>
                        <a:rPr lang="tr-TR" sz="1000" spc="-25" dirty="0">
                          <a:effectLst/>
                        </a:rPr>
                        <a:t>E-</a:t>
                      </a:r>
                      <a:endParaRPr lang="tr-TR" sz="1000" dirty="0">
                        <a:effectLst/>
                      </a:endParaRPr>
                    </a:p>
                    <a:p>
                      <a:pPr marL="68580" marR="62230" algn="just">
                        <a:lnSpc>
                          <a:spcPct val="115000"/>
                        </a:lnSpc>
                        <a:spcBef>
                          <a:spcPts val="20"/>
                        </a:spcBef>
                        <a:buNone/>
                      </a:pPr>
                      <a:r>
                        <a:rPr lang="tr-TR" sz="1000" dirty="0">
                          <a:effectLst/>
                        </a:rPr>
                        <a:t>YOKDIL,</a:t>
                      </a:r>
                      <a:r>
                        <a:rPr lang="tr-TR" sz="1000" spc="-5" dirty="0">
                          <a:effectLst/>
                        </a:rPr>
                        <a:t> </a:t>
                      </a:r>
                      <a:r>
                        <a:rPr lang="tr-TR" sz="1000" dirty="0">
                          <a:effectLst/>
                        </a:rPr>
                        <a:t>TOEFL</a:t>
                      </a:r>
                      <a:r>
                        <a:rPr lang="tr-TR" sz="1000" spc="-5" dirty="0">
                          <a:effectLst/>
                        </a:rPr>
                        <a:t> </a:t>
                      </a:r>
                      <a:r>
                        <a:rPr lang="tr-TR" sz="1000" dirty="0">
                          <a:effectLst/>
                        </a:rPr>
                        <a:t>(eşdeğer sınavların</a:t>
                      </a:r>
                      <a:r>
                        <a:rPr lang="tr-TR" sz="1000" spc="-5" dirty="0">
                          <a:effectLst/>
                        </a:rPr>
                        <a:t> </a:t>
                      </a:r>
                      <a:r>
                        <a:rPr lang="tr-TR" sz="1000" dirty="0">
                          <a:effectLst/>
                        </a:rPr>
                        <a:t>puanlamaları aşağıdaki bölümlerde mevcuttur.)</a:t>
                      </a:r>
                      <a:endParaRPr lang="tr-TR" sz="10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8580">
                        <a:lnSpc>
                          <a:spcPct val="115000"/>
                        </a:lnSpc>
                        <a:spcBef>
                          <a:spcPts val="5"/>
                        </a:spcBef>
                        <a:buNone/>
                      </a:pPr>
                      <a:r>
                        <a:rPr lang="tr-TR" sz="1000" dirty="0">
                          <a:effectLst/>
                        </a:rPr>
                        <a:t>AMÜ</a:t>
                      </a:r>
                      <a:r>
                        <a:rPr lang="tr-TR" sz="1000" spc="-30" dirty="0">
                          <a:effectLst/>
                        </a:rPr>
                        <a:t> </a:t>
                      </a:r>
                      <a:r>
                        <a:rPr lang="tr-TR" sz="1000" dirty="0">
                          <a:effectLst/>
                        </a:rPr>
                        <a:t>Erasmus</a:t>
                      </a:r>
                      <a:r>
                        <a:rPr lang="tr-TR" sz="1000" spc="-25" dirty="0">
                          <a:effectLst/>
                        </a:rPr>
                        <a:t> </a:t>
                      </a:r>
                      <a:r>
                        <a:rPr lang="tr-TR" sz="1000" dirty="0">
                          <a:effectLst/>
                        </a:rPr>
                        <a:t>İngilizce</a:t>
                      </a:r>
                      <a:r>
                        <a:rPr lang="tr-TR" sz="1000" spc="-30" dirty="0">
                          <a:effectLst/>
                        </a:rPr>
                        <a:t> </a:t>
                      </a:r>
                      <a:r>
                        <a:rPr lang="tr-TR" sz="1000" dirty="0">
                          <a:effectLst/>
                        </a:rPr>
                        <a:t>Yeterlik</a:t>
                      </a:r>
                      <a:r>
                        <a:rPr lang="tr-TR" sz="1000" spc="-25" dirty="0">
                          <a:effectLst/>
                        </a:rPr>
                        <a:t> </a:t>
                      </a:r>
                      <a:r>
                        <a:rPr lang="tr-TR" sz="1000" spc="-10" dirty="0">
                          <a:effectLst/>
                        </a:rPr>
                        <a:t>Sınavı</a:t>
                      </a:r>
                      <a:endParaRPr lang="tr-TR" sz="1000" dirty="0">
                        <a:effectLst/>
                      </a:endParaRPr>
                    </a:p>
                    <a:p>
                      <a:pPr marL="68580">
                        <a:lnSpc>
                          <a:spcPct val="115000"/>
                        </a:lnSpc>
                        <a:spcBef>
                          <a:spcPts val="630"/>
                        </a:spcBef>
                        <a:buNone/>
                      </a:pPr>
                      <a:r>
                        <a:rPr lang="tr-TR" sz="1000" dirty="0">
                          <a:effectLst/>
                        </a:rPr>
                        <a:t>Sınav</a:t>
                      </a:r>
                      <a:r>
                        <a:rPr lang="tr-TR" sz="1000" spc="-60" dirty="0">
                          <a:effectLst/>
                        </a:rPr>
                        <a:t> </a:t>
                      </a:r>
                      <a:r>
                        <a:rPr lang="tr-TR" sz="1000" dirty="0">
                          <a:effectLst/>
                        </a:rPr>
                        <a:t>Başvuru</a:t>
                      </a:r>
                      <a:r>
                        <a:rPr lang="tr-TR" sz="1000" spc="-60" dirty="0">
                          <a:effectLst/>
                        </a:rPr>
                        <a:t> </a:t>
                      </a:r>
                      <a:r>
                        <a:rPr lang="tr-TR" sz="1000" dirty="0">
                          <a:effectLst/>
                        </a:rPr>
                        <a:t>Yeri:</a:t>
                      </a:r>
                      <a:r>
                        <a:rPr lang="tr-TR" sz="1000" spc="-70" dirty="0">
                          <a:effectLst/>
                        </a:rPr>
                        <a:t> </a:t>
                      </a:r>
                      <a:r>
                        <a:rPr lang="tr-TR" sz="1000" u="sng" dirty="0">
                          <a:effectLst/>
                          <a:hlinkClick r:id="rId3"/>
                        </a:rPr>
                        <a:t>erasmus@ankaramedipol.edu.tr</a:t>
                      </a:r>
                      <a:r>
                        <a:rPr lang="en-US" sz="1000" dirty="0">
                          <a:effectLst/>
                        </a:rPr>
                        <a:t> </a:t>
                      </a:r>
                      <a:endParaRPr lang="tr-TR" sz="1000" dirty="0">
                        <a:effectLst/>
                      </a:endParaRPr>
                    </a:p>
                    <a:p>
                      <a:pPr marL="68580">
                        <a:lnSpc>
                          <a:spcPct val="115000"/>
                        </a:lnSpc>
                        <a:spcBef>
                          <a:spcPts val="630"/>
                        </a:spcBef>
                        <a:buNone/>
                      </a:pPr>
                      <a:r>
                        <a:rPr lang="tr-TR" sz="1000" dirty="0">
                          <a:effectLst/>
                        </a:rPr>
                        <a:t>Sınav Son Başvuru Tarihi: 04/01/2027</a:t>
                      </a:r>
                    </a:p>
                    <a:p>
                      <a:pPr marL="68580">
                        <a:lnSpc>
                          <a:spcPct val="115000"/>
                        </a:lnSpc>
                        <a:spcBef>
                          <a:spcPts val="630"/>
                        </a:spcBef>
                        <a:buNone/>
                      </a:pPr>
                      <a:r>
                        <a:rPr lang="tr-TR" sz="1000" dirty="0">
                          <a:effectLst/>
                        </a:rPr>
                        <a:t>Saat: 16.00 </a:t>
                      </a:r>
                    </a:p>
                    <a:p>
                      <a:pPr marL="65405">
                        <a:lnSpc>
                          <a:spcPct val="115000"/>
                        </a:lnSpc>
                        <a:spcBef>
                          <a:spcPts val="630"/>
                        </a:spcBef>
                        <a:buNone/>
                      </a:pPr>
                      <a:r>
                        <a:rPr lang="tr-TR" sz="1000" dirty="0">
                          <a:effectLst/>
                        </a:rPr>
                        <a:t>Sınav içeriği: 80 adet çoktan seçmeli soru (20 adet dinleme, 20 adet dilbilgisi, 20 adet okuma, 20 adet kelime bilgisi) ve 1 adet yazma bölümü içerir.</a:t>
                      </a:r>
                    </a:p>
                    <a:p>
                      <a:pPr marL="68580" algn="just">
                        <a:lnSpc>
                          <a:spcPct val="115000"/>
                        </a:lnSpc>
                        <a:spcBef>
                          <a:spcPts val="20"/>
                        </a:spcBef>
                        <a:buNone/>
                      </a:pPr>
                      <a:r>
                        <a:rPr lang="tr-TR" sz="1000" dirty="0">
                          <a:effectLst/>
                        </a:rPr>
                        <a:t>Sınav</a:t>
                      </a:r>
                      <a:r>
                        <a:rPr lang="tr-TR" sz="1000" spc="-20" dirty="0">
                          <a:effectLst/>
                        </a:rPr>
                        <a:t> </a:t>
                      </a:r>
                      <a:r>
                        <a:rPr lang="tr-TR" sz="1000" dirty="0">
                          <a:effectLst/>
                        </a:rPr>
                        <a:t>Türü:</a:t>
                      </a:r>
                      <a:r>
                        <a:rPr lang="tr-TR" sz="1000" spc="-15" dirty="0">
                          <a:effectLst/>
                        </a:rPr>
                        <a:t> </a:t>
                      </a:r>
                      <a:r>
                        <a:rPr lang="tr-TR" sz="1000" dirty="0">
                          <a:effectLst/>
                        </a:rPr>
                        <a:t>TOEFL</a:t>
                      </a:r>
                      <a:r>
                        <a:rPr lang="tr-TR" sz="1000" spc="-15" dirty="0">
                          <a:effectLst/>
                        </a:rPr>
                        <a:t> </a:t>
                      </a:r>
                      <a:r>
                        <a:rPr lang="tr-TR" sz="1000" dirty="0">
                          <a:effectLst/>
                        </a:rPr>
                        <a:t>ITP</a:t>
                      </a:r>
                      <a:r>
                        <a:rPr lang="tr-TR" sz="1000" spc="-20" dirty="0">
                          <a:effectLst/>
                        </a:rPr>
                        <a:t> </a:t>
                      </a:r>
                      <a:r>
                        <a:rPr lang="tr-TR" sz="1000" spc="-10" dirty="0">
                          <a:effectLst/>
                        </a:rPr>
                        <a:t>düzeyi</a:t>
                      </a:r>
                      <a:endParaRPr lang="tr-TR" sz="1000" dirty="0">
                        <a:effectLst/>
                      </a:endParaRPr>
                    </a:p>
                    <a:p>
                      <a:pPr marL="68580">
                        <a:lnSpc>
                          <a:spcPct val="115000"/>
                        </a:lnSpc>
                        <a:spcBef>
                          <a:spcPts val="630"/>
                        </a:spcBef>
                        <a:buNone/>
                      </a:pPr>
                      <a:r>
                        <a:rPr lang="tr-TR" sz="1000" dirty="0">
                          <a:effectLst/>
                        </a:rPr>
                        <a:t>Geçerlilik</a:t>
                      </a:r>
                      <a:r>
                        <a:rPr lang="tr-TR" sz="1000" spc="-20" dirty="0">
                          <a:effectLst/>
                        </a:rPr>
                        <a:t> </a:t>
                      </a:r>
                      <a:r>
                        <a:rPr lang="tr-TR" sz="1000" dirty="0">
                          <a:effectLst/>
                        </a:rPr>
                        <a:t>Süresi:</a:t>
                      </a:r>
                      <a:r>
                        <a:rPr lang="tr-TR" sz="1000" spc="-15" dirty="0">
                          <a:effectLst/>
                        </a:rPr>
                        <a:t> </a:t>
                      </a:r>
                      <a:r>
                        <a:rPr lang="tr-TR" sz="1000" dirty="0">
                          <a:effectLst/>
                        </a:rPr>
                        <a:t>5</a:t>
                      </a:r>
                      <a:r>
                        <a:rPr lang="tr-TR" sz="1000" spc="-30" dirty="0">
                          <a:effectLst/>
                        </a:rPr>
                        <a:t> </a:t>
                      </a:r>
                      <a:r>
                        <a:rPr lang="tr-TR" sz="1000" spc="-25" dirty="0">
                          <a:effectLst/>
                        </a:rPr>
                        <a:t>yıl</a:t>
                      </a:r>
                      <a:endParaRPr lang="tr-TR" sz="1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2924067728"/>
                  </a:ext>
                </a:extLst>
              </a:tr>
              <a:tr h="305164">
                <a:tc>
                  <a:txBody>
                    <a:bodyPr/>
                    <a:lstStyle/>
                    <a:p>
                      <a:pPr marL="68580">
                        <a:lnSpc>
                          <a:spcPct val="115000"/>
                        </a:lnSpc>
                        <a:spcBef>
                          <a:spcPts val="5"/>
                        </a:spcBef>
                        <a:buNone/>
                      </a:pPr>
                      <a:r>
                        <a:rPr lang="en-US" sz="1000" spc="-10">
                          <a:effectLst/>
                        </a:rPr>
                        <a:t>20/01/2027</a:t>
                      </a:r>
                      <a:endParaRPr lang="tr-TR" sz="1000">
                        <a:effectLst/>
                        <a:latin typeface="Times New Roman" panose="02020603050405020304" pitchFamily="18" charset="0"/>
                        <a:ea typeface="Times New Roman" panose="02020603050405020304" pitchFamily="18" charset="0"/>
                      </a:endParaRPr>
                    </a:p>
                  </a:txBody>
                  <a:tcPr marL="0" marR="0" marT="0" marB="0"/>
                </a:tc>
                <a:tc>
                  <a:txBody>
                    <a:bodyPr/>
                    <a:lstStyle/>
                    <a:p>
                      <a:pPr marL="68580">
                        <a:lnSpc>
                          <a:spcPct val="115000"/>
                        </a:lnSpc>
                        <a:spcBef>
                          <a:spcPts val="5"/>
                        </a:spcBef>
                        <a:buNone/>
                      </a:pPr>
                      <a:r>
                        <a:rPr lang="en-US" sz="1000" dirty="0">
                          <a:effectLst/>
                        </a:rPr>
                        <a:t>AMÜ</a:t>
                      </a:r>
                      <a:r>
                        <a:rPr lang="en-US" sz="1000" spc="205" dirty="0">
                          <a:effectLst/>
                        </a:rPr>
                        <a:t> </a:t>
                      </a:r>
                      <a:r>
                        <a:rPr lang="en-US" sz="1000" dirty="0">
                          <a:effectLst/>
                        </a:rPr>
                        <a:t>Erasmus</a:t>
                      </a:r>
                      <a:r>
                        <a:rPr lang="en-US" sz="1000" spc="215" dirty="0">
                          <a:effectLst/>
                        </a:rPr>
                        <a:t> </a:t>
                      </a:r>
                      <a:r>
                        <a:rPr lang="en-US" sz="1000" dirty="0" err="1">
                          <a:effectLst/>
                        </a:rPr>
                        <a:t>İngilizce</a:t>
                      </a:r>
                      <a:r>
                        <a:rPr lang="en-US" sz="1000" spc="195" dirty="0">
                          <a:effectLst/>
                        </a:rPr>
                        <a:t> </a:t>
                      </a:r>
                      <a:r>
                        <a:rPr lang="en-US" sz="1000" dirty="0" err="1">
                          <a:effectLst/>
                        </a:rPr>
                        <a:t>Yeterlik</a:t>
                      </a:r>
                      <a:r>
                        <a:rPr lang="en-US" sz="1000" spc="205" dirty="0">
                          <a:effectLst/>
                        </a:rPr>
                        <a:t> </a:t>
                      </a:r>
                      <a:r>
                        <a:rPr lang="en-US" sz="1000" dirty="0" err="1">
                          <a:effectLst/>
                        </a:rPr>
                        <a:t>Sınav</a:t>
                      </a:r>
                      <a:r>
                        <a:rPr lang="en-US" sz="1000" spc="205" dirty="0">
                          <a:effectLst/>
                        </a:rPr>
                        <a:t> </a:t>
                      </a:r>
                      <a:r>
                        <a:rPr lang="en-US" sz="1000" spc="-10" dirty="0" err="1">
                          <a:effectLst/>
                        </a:rPr>
                        <a:t>Sonucunun</a:t>
                      </a:r>
                      <a:r>
                        <a:rPr lang="en-US" sz="1000" dirty="0">
                          <a:effectLst/>
                        </a:rPr>
                        <a:t> </a:t>
                      </a:r>
                      <a:r>
                        <a:rPr lang="en-US" sz="1000" spc="-10" dirty="0" err="1">
                          <a:effectLst/>
                        </a:rPr>
                        <a:t>İlanı</a:t>
                      </a:r>
                      <a:endParaRPr lang="tr-TR" sz="1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3807259598"/>
                  </a:ext>
                </a:extLst>
              </a:tr>
              <a:tr h="160367">
                <a:tc>
                  <a:txBody>
                    <a:bodyPr/>
                    <a:lstStyle/>
                    <a:p>
                      <a:pPr marL="68580">
                        <a:lnSpc>
                          <a:spcPct val="115000"/>
                        </a:lnSpc>
                        <a:spcBef>
                          <a:spcPts val="5"/>
                        </a:spcBef>
                        <a:buNone/>
                      </a:pPr>
                      <a:r>
                        <a:rPr lang="en-US" sz="1000" spc="-10">
                          <a:effectLst/>
                        </a:rPr>
                        <a:t>23/02/2027</a:t>
                      </a:r>
                      <a:endParaRPr lang="tr-TR" sz="1000">
                        <a:effectLst/>
                        <a:latin typeface="Times New Roman" panose="02020603050405020304" pitchFamily="18" charset="0"/>
                        <a:ea typeface="Times New Roman" panose="02020603050405020304" pitchFamily="18" charset="0"/>
                      </a:endParaRPr>
                    </a:p>
                  </a:txBody>
                  <a:tcPr marL="0" marR="0" marT="0" marB="0"/>
                </a:tc>
                <a:tc>
                  <a:txBody>
                    <a:bodyPr/>
                    <a:lstStyle/>
                    <a:p>
                      <a:pPr marL="68580">
                        <a:lnSpc>
                          <a:spcPct val="115000"/>
                        </a:lnSpc>
                        <a:spcBef>
                          <a:spcPts val="5"/>
                        </a:spcBef>
                        <a:buNone/>
                      </a:pPr>
                      <a:r>
                        <a:rPr lang="en-US" sz="1000" dirty="0">
                          <a:effectLst/>
                        </a:rPr>
                        <a:t>Erasmus</a:t>
                      </a:r>
                      <a:r>
                        <a:rPr lang="en-US" sz="1000" spc="-35" dirty="0">
                          <a:effectLst/>
                        </a:rPr>
                        <a:t> </a:t>
                      </a:r>
                      <a:r>
                        <a:rPr lang="en-US" sz="1000" dirty="0" err="1">
                          <a:effectLst/>
                        </a:rPr>
                        <a:t>Başvuru</a:t>
                      </a:r>
                      <a:r>
                        <a:rPr lang="en-US" sz="1000" spc="-25" dirty="0">
                          <a:effectLst/>
                        </a:rPr>
                        <a:t> </a:t>
                      </a:r>
                      <a:r>
                        <a:rPr lang="en-US" sz="1000" dirty="0" err="1">
                          <a:effectLst/>
                        </a:rPr>
                        <a:t>Sonuçlarının</a:t>
                      </a:r>
                      <a:r>
                        <a:rPr lang="en-US" sz="1000" spc="-30" dirty="0">
                          <a:effectLst/>
                        </a:rPr>
                        <a:t> </a:t>
                      </a:r>
                      <a:r>
                        <a:rPr lang="en-US" sz="1000" spc="-20" dirty="0" err="1">
                          <a:effectLst/>
                        </a:rPr>
                        <a:t>İlanı</a:t>
                      </a:r>
                      <a:endParaRPr lang="tr-TR" sz="1000" spc="-20" dirty="0">
                        <a:effectLst/>
                      </a:endParaRPr>
                    </a:p>
                    <a:p>
                      <a:pPr marL="68580">
                        <a:lnSpc>
                          <a:spcPct val="115000"/>
                        </a:lnSpc>
                        <a:spcBef>
                          <a:spcPts val="5"/>
                        </a:spcBef>
                        <a:buNone/>
                      </a:pPr>
                      <a:endParaRPr lang="tr-TR" sz="1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881847895"/>
                  </a:ext>
                </a:extLst>
              </a:tr>
              <a:tr h="322667">
                <a:tc>
                  <a:txBody>
                    <a:bodyPr/>
                    <a:lstStyle/>
                    <a:p>
                      <a:pPr marL="68580">
                        <a:lnSpc>
                          <a:spcPct val="115000"/>
                        </a:lnSpc>
                        <a:spcBef>
                          <a:spcPts val="5"/>
                        </a:spcBef>
                        <a:buNone/>
                      </a:pPr>
                      <a:r>
                        <a:rPr lang="en-US" sz="1000" spc="-10" dirty="0">
                          <a:effectLst/>
                        </a:rPr>
                        <a:t>2</a:t>
                      </a:r>
                      <a:r>
                        <a:rPr lang="tr-TR" sz="1000" spc="-10" dirty="0">
                          <a:effectLst/>
                        </a:rPr>
                        <a:t>3</a:t>
                      </a:r>
                      <a:r>
                        <a:rPr lang="en-US" sz="1000" spc="-10" dirty="0">
                          <a:effectLst/>
                        </a:rPr>
                        <a:t>/02/2027-28/02/2027</a:t>
                      </a:r>
                      <a:endParaRPr lang="tr-TR" sz="1000" dirty="0">
                        <a:effectLst/>
                        <a:latin typeface="Times New Roman" panose="02020603050405020304" pitchFamily="18" charset="0"/>
                        <a:ea typeface="Times New Roman" panose="02020603050405020304" pitchFamily="18" charset="0"/>
                      </a:endParaRPr>
                    </a:p>
                  </a:txBody>
                  <a:tcPr marL="0" marR="0" marT="0" marB="0"/>
                </a:tc>
                <a:tc>
                  <a:txBody>
                    <a:bodyPr/>
                    <a:lstStyle/>
                    <a:p>
                      <a:pPr marL="68580">
                        <a:lnSpc>
                          <a:spcPct val="115000"/>
                        </a:lnSpc>
                        <a:spcBef>
                          <a:spcPts val="5"/>
                        </a:spcBef>
                        <a:buNone/>
                      </a:pPr>
                      <a:r>
                        <a:rPr lang="en-US" sz="1000" dirty="0">
                          <a:effectLst/>
                        </a:rPr>
                        <a:t>Erasmus</a:t>
                      </a:r>
                      <a:r>
                        <a:rPr lang="en-US" sz="1000" spc="170" dirty="0">
                          <a:effectLst/>
                        </a:rPr>
                        <a:t>  </a:t>
                      </a:r>
                      <a:r>
                        <a:rPr lang="en-US" sz="1000" dirty="0" err="1">
                          <a:effectLst/>
                        </a:rPr>
                        <a:t>Başvuru</a:t>
                      </a:r>
                      <a:r>
                        <a:rPr lang="en-US" sz="1000" spc="170" dirty="0">
                          <a:effectLst/>
                        </a:rPr>
                        <a:t>  </a:t>
                      </a:r>
                      <a:r>
                        <a:rPr lang="en-US" sz="1000" dirty="0" err="1">
                          <a:effectLst/>
                        </a:rPr>
                        <a:t>Sonuçlarına</a:t>
                      </a:r>
                      <a:r>
                        <a:rPr lang="en-US" sz="1000" spc="170" dirty="0">
                          <a:effectLst/>
                        </a:rPr>
                        <a:t>  </a:t>
                      </a:r>
                      <a:r>
                        <a:rPr lang="en-US" sz="1000" dirty="0" err="1">
                          <a:effectLst/>
                        </a:rPr>
                        <a:t>İtiraz</a:t>
                      </a:r>
                      <a:r>
                        <a:rPr lang="en-US" sz="1000" spc="170" dirty="0">
                          <a:effectLst/>
                        </a:rPr>
                        <a:t>  </a:t>
                      </a:r>
                      <a:r>
                        <a:rPr lang="en-US" sz="1000" dirty="0" err="1">
                          <a:effectLst/>
                        </a:rPr>
                        <a:t>ve</a:t>
                      </a:r>
                      <a:r>
                        <a:rPr lang="en-US" sz="1000" spc="175" dirty="0">
                          <a:effectLst/>
                        </a:rPr>
                        <a:t> Erasmus</a:t>
                      </a:r>
                      <a:r>
                        <a:rPr lang="en-US" sz="1000" dirty="0">
                          <a:effectLst/>
                        </a:rPr>
                        <a:t> </a:t>
                      </a:r>
                      <a:r>
                        <a:rPr lang="en-US" sz="1000" dirty="0" err="1">
                          <a:effectLst/>
                        </a:rPr>
                        <a:t>Hareketliliği</a:t>
                      </a:r>
                      <a:r>
                        <a:rPr lang="en-US" sz="1000" spc="-35" dirty="0">
                          <a:effectLst/>
                        </a:rPr>
                        <a:t> </a:t>
                      </a:r>
                      <a:r>
                        <a:rPr lang="en-US" sz="1000" dirty="0" err="1">
                          <a:effectLst/>
                        </a:rPr>
                        <a:t>Hakkından</a:t>
                      </a:r>
                      <a:r>
                        <a:rPr lang="en-US" sz="1000" spc="-30" dirty="0">
                          <a:effectLst/>
                        </a:rPr>
                        <a:t> </a:t>
                      </a:r>
                      <a:r>
                        <a:rPr lang="en-US" sz="1000" dirty="0" err="1">
                          <a:effectLst/>
                        </a:rPr>
                        <a:t>Feragat</a:t>
                      </a:r>
                      <a:r>
                        <a:rPr lang="en-US" sz="1000" spc="-30" dirty="0">
                          <a:effectLst/>
                        </a:rPr>
                        <a:t> </a:t>
                      </a:r>
                      <a:r>
                        <a:rPr lang="en-US" sz="1000" spc="-10" dirty="0" err="1">
                          <a:effectLst/>
                        </a:rPr>
                        <a:t>Süresi</a:t>
                      </a:r>
                      <a:endParaRPr lang="tr-TR" sz="1000" dirty="0">
                        <a:effectLst/>
                        <a:latin typeface="Times New Roman" panose="02020603050405020304" pitchFamily="18" charset="0"/>
                        <a:ea typeface="Times New Roman" panose="02020603050405020304" pitchFamily="18" charset="0"/>
                      </a:endParaRPr>
                    </a:p>
                  </a:txBody>
                  <a:tcPr marL="0" marR="0" marT="0" marB="0"/>
                </a:tc>
                <a:extLst>
                  <a:ext uri="{0D108BD9-81ED-4DB2-BD59-A6C34878D82A}">
                    <a16:rowId xmlns:a16="http://schemas.microsoft.com/office/drawing/2014/main" val="4014182498"/>
                  </a:ext>
                </a:extLst>
              </a:tr>
            </a:tbl>
          </a:graphicData>
        </a:graphic>
      </p:graphicFrame>
    </p:spTree>
    <p:extLst>
      <p:ext uri="{BB962C8B-B14F-4D97-AF65-F5344CB8AC3E}">
        <p14:creationId xmlns:p14="http://schemas.microsoft.com/office/powerpoint/2010/main" val="34967933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F7E8610-2DF7-4AF0-B876-0F3B7882A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1C8C023-62A6-4DA0-8DF4-3F4EA9409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 name="Başlık 1">
            <a:extLst>
              <a:ext uri="{FF2B5EF4-FFF2-40B4-BE49-F238E27FC236}">
                <a16:creationId xmlns:a16="http://schemas.microsoft.com/office/drawing/2014/main" id="{FC6590EA-51B3-8EB2-A8BE-204EA180F91C}"/>
              </a:ext>
            </a:extLst>
          </p:cNvPr>
          <p:cNvSpPr>
            <a:spLocks noGrp="1"/>
          </p:cNvSpPr>
          <p:nvPr>
            <p:ph type="title"/>
          </p:nvPr>
        </p:nvSpPr>
        <p:spPr>
          <a:xfrm>
            <a:off x="1584338" y="624110"/>
            <a:ext cx="10437944" cy="1280890"/>
          </a:xfrm>
        </p:spPr>
        <p:txBody>
          <a:bodyPr>
            <a:normAutofit fontScale="90000"/>
          </a:bodyPr>
          <a:lstStyle/>
          <a:p>
            <a:pPr marL="0" marR="0" lvl="0" indent="0" defTabSz="914400" rtl="0" eaLnBrk="0" fontAlgn="base" latinLnBrk="0" hangingPunct="0">
              <a:spcBef>
                <a:spcPct val="0"/>
              </a:spcBef>
              <a:spcAft>
                <a:spcPct val="0"/>
              </a:spcAft>
              <a:buClrTx/>
              <a:buSzTx/>
              <a:buFontTx/>
              <a:buNone/>
              <a:tabLst/>
            </a:pPr>
            <a:r>
              <a:rPr kumimoji="0" lang="tr-TR" altLang="tr-TR" b="1" i="0" u="none" strike="noStrike" cap="none" normalizeH="0" baseline="0" dirty="0">
                <a:ln>
                  <a:noFill/>
                </a:ln>
                <a:solidFill>
                  <a:schemeClr val="bg1"/>
                </a:solidFill>
                <a:effectLst/>
                <a:latin typeface="Arial" panose="020B0604020202020204" pitchFamily="34" charset="0"/>
              </a:rPr>
              <a:t>2027/2028 FALL TERM AND TRAINEESHIP MOBILITY</a:t>
            </a:r>
            <a:br>
              <a:rPr kumimoji="0" lang="tr-TR" altLang="tr-TR" b="1" i="0" u="none" strike="noStrike" cap="none" normalizeH="0" baseline="0" dirty="0">
                <a:ln>
                  <a:noFill/>
                </a:ln>
                <a:solidFill>
                  <a:schemeClr val="bg1"/>
                </a:solidFill>
                <a:effectLst/>
                <a:latin typeface="Arial" panose="020B0604020202020204" pitchFamily="34" charset="0"/>
              </a:rPr>
            </a:br>
            <a:r>
              <a:rPr kumimoji="0" lang="tr-TR" altLang="tr-TR" b="1" i="0" u="none" strike="noStrike" cap="none" normalizeH="0" baseline="0" dirty="0">
                <a:ln>
                  <a:noFill/>
                </a:ln>
                <a:solidFill>
                  <a:schemeClr val="bg1"/>
                </a:solidFill>
                <a:effectLst/>
                <a:latin typeface="Arial" panose="020B0604020202020204" pitchFamily="34" charset="0"/>
              </a:rPr>
              <a:t>APPLICATION CALENDAR AND PROCEDURE</a:t>
            </a:r>
          </a:p>
          <a:p>
            <a:pPr marL="0" marR="0" lvl="0" indent="0" defTabSz="914400" rtl="0" eaLnBrk="0" fontAlgn="base" latinLnBrk="0" hangingPunct="0">
              <a:spcBef>
                <a:spcPct val="0"/>
              </a:spcBef>
              <a:spcAft>
                <a:spcPct val="0"/>
              </a:spcAft>
              <a:buClrTx/>
              <a:buSzTx/>
              <a:buFontTx/>
              <a:buNone/>
              <a:tabLst/>
            </a:pPr>
            <a:endParaRPr kumimoji="0" lang="tr-TR" altLang="tr-TR" b="0" i="0" u="none" strike="noStrike" cap="none" normalizeH="0" baseline="0" dirty="0">
              <a:ln>
                <a:noFill/>
              </a:ln>
              <a:solidFill>
                <a:schemeClr val="bg1"/>
              </a:solidFill>
              <a:effectLst/>
              <a:latin typeface="Arial" panose="020B0604020202020204" pitchFamily="34" charset="0"/>
            </a:endParaRPr>
          </a:p>
        </p:txBody>
      </p:sp>
      <p:sp>
        <p:nvSpPr>
          <p:cNvPr id="14" name="Freeform 11">
            <a:extLst>
              <a:ext uri="{FF2B5EF4-FFF2-40B4-BE49-F238E27FC236}">
                <a16:creationId xmlns:a16="http://schemas.microsoft.com/office/drawing/2014/main" id="{26B9FE07-322E-43FB-8707-C9826BD90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tr-TR"/>
          </a:p>
        </p:txBody>
      </p:sp>
      <p:graphicFrame>
        <p:nvGraphicFramePr>
          <p:cNvPr id="4" name="İçerik Yer Tutucusu 3">
            <a:extLst>
              <a:ext uri="{FF2B5EF4-FFF2-40B4-BE49-F238E27FC236}">
                <a16:creationId xmlns:a16="http://schemas.microsoft.com/office/drawing/2014/main" id="{A423BBC9-DC4B-D19D-03FE-572740A09BE3}"/>
              </a:ext>
            </a:extLst>
          </p:cNvPr>
          <p:cNvGraphicFramePr>
            <a:graphicFrameLocks noGrp="1"/>
          </p:cNvGraphicFramePr>
          <p:nvPr>
            <p:ph idx="1"/>
            <p:extLst>
              <p:ext uri="{D42A27DB-BD31-4B8C-83A1-F6EECF244321}">
                <p14:modId xmlns:p14="http://schemas.microsoft.com/office/powerpoint/2010/main" val="4152836382"/>
              </p:ext>
            </p:extLst>
          </p:nvPr>
        </p:nvGraphicFramePr>
        <p:xfrm>
          <a:off x="961012" y="2618509"/>
          <a:ext cx="10265786" cy="3710044"/>
        </p:xfrm>
        <a:graphic>
          <a:graphicData uri="http://schemas.openxmlformats.org/drawingml/2006/table">
            <a:tbl>
              <a:tblPr/>
              <a:tblGrid>
                <a:gridCol w="2602180">
                  <a:extLst>
                    <a:ext uri="{9D8B030D-6E8A-4147-A177-3AD203B41FA5}">
                      <a16:colId xmlns:a16="http://schemas.microsoft.com/office/drawing/2014/main" val="3392919135"/>
                    </a:ext>
                  </a:extLst>
                </a:gridCol>
                <a:gridCol w="7663606">
                  <a:extLst>
                    <a:ext uri="{9D8B030D-6E8A-4147-A177-3AD203B41FA5}">
                      <a16:colId xmlns:a16="http://schemas.microsoft.com/office/drawing/2014/main" val="3179625246"/>
                    </a:ext>
                  </a:extLst>
                </a:gridCol>
              </a:tblGrid>
              <a:tr h="384464">
                <a:tc>
                  <a:txBody>
                    <a:bodyPr/>
                    <a:lstStyle/>
                    <a:p>
                      <a:pPr>
                        <a:buNone/>
                      </a:pPr>
                      <a:r>
                        <a:rPr lang="tr-TR" sz="1000" b="1" dirty="0"/>
                        <a:t>Start </a:t>
                      </a:r>
                      <a:r>
                        <a:rPr lang="tr-TR" sz="1000" b="1" dirty="0" err="1"/>
                        <a:t>and</a:t>
                      </a:r>
                      <a:r>
                        <a:rPr lang="tr-TR" sz="1000" b="1" dirty="0"/>
                        <a:t> </a:t>
                      </a:r>
                      <a:r>
                        <a:rPr lang="tr-TR" sz="1000" b="1" dirty="0" err="1"/>
                        <a:t>End</a:t>
                      </a:r>
                      <a:r>
                        <a:rPr lang="tr-TR" sz="1000" b="1" dirty="0"/>
                        <a:t> </a:t>
                      </a:r>
                      <a:r>
                        <a:rPr lang="tr-TR" sz="1000" b="1" dirty="0" err="1"/>
                        <a:t>Date</a:t>
                      </a:r>
                      <a:endParaRPr lang="tr-TR" sz="1000" dirty="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tr-TR" sz="1000" b="1" dirty="0" err="1"/>
                        <a:t>Details</a:t>
                      </a:r>
                      <a:endParaRPr lang="tr-TR" sz="1000" dirty="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89652984"/>
                  </a:ext>
                </a:extLst>
              </a:tr>
              <a:tr h="513592">
                <a:tc>
                  <a:txBody>
                    <a:bodyPr/>
                    <a:lstStyle/>
                    <a:p>
                      <a:pPr>
                        <a:buNone/>
                      </a:pPr>
                      <a:r>
                        <a:rPr lang="tr-TR" sz="1000" b="1" dirty="0"/>
                        <a:t>20/10/2026 – 08/02/2027</a:t>
                      </a:r>
                      <a:endParaRPr lang="tr-TR" sz="1000" dirty="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000" b="1" dirty="0"/>
                        <a:t>Application Period for the Erasmus+ Traineeship Mobility </a:t>
                      </a:r>
                      <a:r>
                        <a:rPr lang="tr-TR" sz="1000" b="1" dirty="0" err="1"/>
                        <a:t>and</a:t>
                      </a:r>
                      <a:r>
                        <a:rPr lang="tr-TR" sz="1000" b="1" dirty="0"/>
                        <a:t> </a:t>
                      </a:r>
                      <a:r>
                        <a:rPr lang="en-US" sz="1000" b="1" dirty="0"/>
                        <a:t>2027/2028 </a:t>
                      </a:r>
                      <a:r>
                        <a:rPr lang="tr-TR" sz="1000" b="1" dirty="0"/>
                        <a:t>Fall </a:t>
                      </a:r>
                      <a:r>
                        <a:rPr lang="tr-TR" sz="1000" b="1" dirty="0" err="1"/>
                        <a:t>Term</a:t>
                      </a:r>
                      <a:r>
                        <a:rPr lang="tr-TR" sz="1000" b="1" dirty="0"/>
                        <a:t> </a:t>
                      </a:r>
                      <a:r>
                        <a:rPr lang="tr-TR" sz="1000" b="1" dirty="0" err="1"/>
                        <a:t>Studies</a:t>
                      </a:r>
                      <a:r>
                        <a:rPr lang="tr-TR" sz="1000" b="1" dirty="0"/>
                        <a:t> </a:t>
                      </a:r>
                      <a:r>
                        <a:rPr lang="tr-TR" sz="1000" b="1" dirty="0" err="1"/>
                        <a:t>Mobility</a:t>
                      </a:r>
                      <a:r>
                        <a:rPr lang="tr-TR" sz="1000" b="1" dirty="0"/>
                        <a:t> </a:t>
                      </a:r>
                    </a:p>
                    <a:p>
                      <a:pPr>
                        <a:buNone/>
                      </a:pPr>
                      <a:r>
                        <a:rPr lang="en-US" sz="1000" b="1" dirty="0"/>
                        <a:t>Turna Application Portal:</a:t>
                      </a:r>
                      <a:r>
                        <a:rPr lang="en-US" sz="1000" dirty="0"/>
                        <a:t> </a:t>
                      </a:r>
                      <a:r>
                        <a:rPr lang="en-US" sz="1000" dirty="0">
                          <a:hlinkClick r:id="rId2"/>
                        </a:rPr>
                        <a:t>https://turnaportal.ua.gov.tr/</a:t>
                      </a:r>
                      <a:r>
                        <a:rPr lang="en-US" sz="1000" dirty="0"/>
                        <a:t> </a:t>
                      </a:r>
                      <a:endParaRPr lang="tr-TR" sz="1000" dirty="0"/>
                    </a:p>
                    <a:p>
                      <a:pPr>
                        <a:buNone/>
                      </a:pPr>
                      <a:r>
                        <a:rPr lang="en-US" sz="1000" dirty="0"/>
                        <a:t>Applicants can log into the system using their </a:t>
                      </a:r>
                      <a:r>
                        <a:rPr lang="en-US" sz="1000" b="1" dirty="0"/>
                        <a:t>Turkish ID number and e-Government password</a:t>
                      </a:r>
                      <a:r>
                        <a:rPr lang="en-US" sz="1000" dirty="0"/>
                        <a:t>.</a:t>
                      </a:r>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182353199"/>
                  </a:ext>
                </a:extLst>
              </a:tr>
              <a:tr h="513592">
                <a:tc>
                  <a:txBody>
                    <a:bodyPr/>
                    <a:lstStyle/>
                    <a:p>
                      <a:pPr>
                        <a:buNone/>
                      </a:pPr>
                      <a:r>
                        <a:rPr lang="tr-TR" sz="1000" b="1"/>
                        <a:t>20/10/2026 – 04/01/2027</a:t>
                      </a:r>
                      <a:endParaRPr lang="tr-TR" sz="100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000" b="1" dirty="0"/>
                        <a:t>AMU Erasmus+ English Language Proficiency Exam Application Period</a:t>
                      </a:r>
                      <a:r>
                        <a:rPr lang="en-US" sz="1000" dirty="0"/>
                        <a:t> </a:t>
                      </a:r>
                      <a:endParaRPr lang="tr-TR" sz="1000" dirty="0"/>
                    </a:p>
                    <a:p>
                      <a:pPr>
                        <a:buNone/>
                      </a:pPr>
                      <a:r>
                        <a:rPr lang="en-US" sz="1000" b="1" dirty="0"/>
                        <a:t>Exam Application:</a:t>
                      </a:r>
                      <a:r>
                        <a:rPr lang="en-US" sz="1000" dirty="0"/>
                        <a:t> The signed </a:t>
                      </a:r>
                      <a:r>
                        <a:rPr lang="en-US" sz="1000" b="1" dirty="0"/>
                        <a:t>Exam Application Form</a:t>
                      </a:r>
                      <a:r>
                        <a:rPr lang="en-US" sz="1000" dirty="0"/>
                        <a:t> must be completed electronically and sent in scanned format to </a:t>
                      </a:r>
                      <a:r>
                        <a:rPr lang="en-US" sz="1000" b="1" dirty="0">
                          <a:hlinkClick r:id="rId3"/>
                        </a:rPr>
                        <a:t>erasmus@ankaramedipol.edu.tr</a:t>
                      </a:r>
                      <a:r>
                        <a:rPr lang="en-US" sz="1000" dirty="0"/>
                        <a:t>. Applicants are advised to complete the form electronically and avoid handwritten entries, except for the signature.</a:t>
                      </a:r>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26255227"/>
                  </a:ext>
                </a:extLst>
              </a:tr>
              <a:tr h="967817">
                <a:tc>
                  <a:txBody>
                    <a:bodyPr/>
                    <a:lstStyle/>
                    <a:p>
                      <a:pPr>
                        <a:buNone/>
                      </a:pPr>
                      <a:r>
                        <a:rPr lang="tr-TR" sz="1000" b="1"/>
                        <a:t>15/01/2027</a:t>
                      </a:r>
                      <a:endParaRPr lang="tr-TR" sz="100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000" b="1" dirty="0"/>
                        <a:t>AMU Erasmus+ English Language Proficiency Exam</a:t>
                      </a:r>
                      <a:endParaRPr lang="tr-TR" sz="1000" dirty="0"/>
                    </a:p>
                    <a:p>
                      <a:pPr>
                        <a:buNone/>
                      </a:pPr>
                      <a:r>
                        <a:rPr lang="en-US" sz="1000" b="1" dirty="0"/>
                        <a:t>Exam Start Time:</a:t>
                      </a:r>
                      <a:r>
                        <a:rPr lang="en-US" sz="1000" dirty="0"/>
                        <a:t> 10:00 </a:t>
                      </a:r>
                      <a:r>
                        <a:rPr lang="tr-TR" sz="1000" dirty="0"/>
                        <a:t>  </a:t>
                      </a:r>
                      <a:r>
                        <a:rPr lang="en-US" sz="1000" b="1" dirty="0"/>
                        <a:t>Exam End Time:</a:t>
                      </a:r>
                      <a:r>
                        <a:rPr lang="en-US" sz="1000" dirty="0"/>
                        <a:t> 13:00 </a:t>
                      </a:r>
                      <a:r>
                        <a:rPr lang="tr-TR" sz="1000" dirty="0"/>
                        <a:t> </a:t>
                      </a:r>
                      <a:r>
                        <a:rPr lang="en-US" sz="1000" b="1" dirty="0"/>
                        <a:t>Duration:</a:t>
                      </a:r>
                      <a:r>
                        <a:rPr lang="en-US" sz="1000" dirty="0"/>
                        <a:t> 180 minutes</a:t>
                      </a:r>
                      <a:r>
                        <a:rPr lang="tr-TR" sz="1000" dirty="0"/>
                        <a:t>  </a:t>
                      </a:r>
                      <a:r>
                        <a:rPr lang="en-US" sz="1000" dirty="0"/>
                        <a:t> </a:t>
                      </a:r>
                      <a:r>
                        <a:rPr lang="en-US" sz="1000" b="1" dirty="0"/>
                        <a:t>Exam Level</a:t>
                      </a:r>
                      <a:r>
                        <a:rPr lang="en-US" sz="1000" dirty="0"/>
                        <a:t>: TOEFL ITP level </a:t>
                      </a:r>
                      <a:r>
                        <a:rPr lang="tr-TR" sz="1000" dirty="0"/>
                        <a:t>  </a:t>
                      </a:r>
                      <a:r>
                        <a:rPr lang="en-US" sz="1000" b="1" dirty="0"/>
                        <a:t>Validity Period</a:t>
                      </a:r>
                      <a:r>
                        <a:rPr lang="en-US" sz="1000" dirty="0"/>
                        <a:t>: 5 years</a:t>
                      </a:r>
                    </a:p>
                    <a:p>
                      <a:pPr>
                        <a:buNone/>
                      </a:pPr>
                      <a:r>
                        <a:rPr lang="en-US" sz="1000" b="1" dirty="0"/>
                        <a:t>Exam Venue:</a:t>
                      </a:r>
                      <a:r>
                        <a:rPr lang="en-US" sz="1000" dirty="0"/>
                        <a:t> Ankara Medipol University Main Campus, Block B. Examination rooms will be announced later on the University's official website. </a:t>
                      </a:r>
                      <a:endParaRPr lang="tr-TR" sz="1000" dirty="0"/>
                    </a:p>
                    <a:p>
                      <a:pPr>
                        <a:buNone/>
                      </a:pPr>
                      <a:r>
                        <a:rPr lang="en-US" sz="1000" b="1" dirty="0"/>
                        <a:t>Equivalent Exams:</a:t>
                      </a:r>
                      <a:r>
                        <a:rPr lang="en-US" sz="1000" dirty="0"/>
                        <a:t> YDS, YÖKDİL, e-YDS, e-YÖKDİL and TOEFL. The score conversion tables for equivalent examinations are provided in the relevant sections below. </a:t>
                      </a:r>
                      <a:endParaRPr lang="tr-TR" sz="1000" dirty="0"/>
                    </a:p>
                    <a:p>
                      <a:pPr>
                        <a:buNone/>
                      </a:pPr>
                      <a:r>
                        <a:rPr lang="en-US" sz="1000" b="1" dirty="0"/>
                        <a:t>Exam Application E-mail:</a:t>
                      </a:r>
                      <a:r>
                        <a:rPr lang="en-US" sz="1000" dirty="0"/>
                        <a:t> </a:t>
                      </a:r>
                      <a:r>
                        <a:rPr lang="en-US" sz="1000" dirty="0">
                          <a:hlinkClick r:id="rId3"/>
                        </a:rPr>
                        <a:t>erasmus@ankaramedipol.edu.tr</a:t>
                      </a:r>
                      <a:r>
                        <a:rPr lang="en-US" sz="1000" dirty="0"/>
                        <a:t> </a:t>
                      </a:r>
                      <a:endParaRPr lang="tr-TR" sz="1000" dirty="0"/>
                    </a:p>
                    <a:p>
                      <a:pPr>
                        <a:buNone/>
                      </a:pPr>
                      <a:r>
                        <a:rPr lang="en-US" sz="1000" b="1" dirty="0"/>
                        <a:t>Application Deadline:</a:t>
                      </a:r>
                      <a:r>
                        <a:rPr lang="en-US" sz="1000" dirty="0"/>
                        <a:t> 04/01/2027 at 16:00 </a:t>
                      </a:r>
                      <a:endParaRPr lang="tr-TR" sz="1000" dirty="0"/>
                    </a:p>
                    <a:p>
                      <a:pPr>
                        <a:buNone/>
                      </a:pPr>
                      <a:r>
                        <a:rPr lang="en-US" sz="1000" b="1" dirty="0"/>
                        <a:t>Exam Content:</a:t>
                      </a:r>
                      <a:r>
                        <a:rPr lang="en-US" sz="1000" dirty="0"/>
                        <a:t> The exam consists of </a:t>
                      </a:r>
                      <a:r>
                        <a:rPr lang="en-US" sz="1000" b="1" dirty="0"/>
                        <a:t>80 multiple-choice questions</a:t>
                      </a:r>
                      <a:r>
                        <a:rPr lang="en-US" sz="1000" dirty="0"/>
                        <a:t> (20 Listening, 20 Grammar, 20 Reading and 20 Vocabulary questions) and </a:t>
                      </a:r>
                      <a:r>
                        <a:rPr lang="en-US" sz="1000" b="1" dirty="0"/>
                        <a:t>1 Writing section</a:t>
                      </a:r>
                      <a:r>
                        <a:rPr lang="en-US" sz="1000" dirty="0"/>
                        <a:t>. </a:t>
                      </a:r>
                      <a:endParaRPr lang="tr-TR" sz="1000" dirty="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46570104"/>
                  </a:ext>
                </a:extLst>
              </a:tr>
              <a:tr h="210776">
                <a:tc>
                  <a:txBody>
                    <a:bodyPr/>
                    <a:lstStyle/>
                    <a:p>
                      <a:pPr>
                        <a:buNone/>
                      </a:pPr>
                      <a:r>
                        <a:rPr lang="tr-TR" sz="1000" b="1"/>
                        <a:t>20/01/2027</a:t>
                      </a:r>
                      <a:endParaRPr lang="tr-TR" sz="100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000" b="1" dirty="0"/>
                        <a:t>Announcement of the AMU Erasmus+ English Language Proficiency Exam Results</a:t>
                      </a:r>
                      <a:endParaRPr lang="en-US" sz="1000" dirty="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160810286"/>
                  </a:ext>
                </a:extLst>
              </a:tr>
              <a:tr h="210776">
                <a:tc>
                  <a:txBody>
                    <a:bodyPr/>
                    <a:lstStyle/>
                    <a:p>
                      <a:pPr>
                        <a:buNone/>
                      </a:pPr>
                      <a:r>
                        <a:rPr lang="tr-TR" sz="1000" b="1"/>
                        <a:t>23/02/2027</a:t>
                      </a:r>
                      <a:endParaRPr lang="tr-TR" sz="100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000" b="1" dirty="0"/>
                        <a:t>Announcement of Erasmus+ Application Results</a:t>
                      </a:r>
                      <a:endParaRPr lang="en-US" sz="1000" dirty="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48755594"/>
                  </a:ext>
                </a:extLst>
              </a:tr>
              <a:tr h="210776">
                <a:tc>
                  <a:txBody>
                    <a:bodyPr/>
                    <a:lstStyle/>
                    <a:p>
                      <a:pPr>
                        <a:buNone/>
                      </a:pPr>
                      <a:r>
                        <a:rPr lang="tr-TR" sz="1000" b="1" dirty="0"/>
                        <a:t>23/02/2027 – 28/02/2027</a:t>
                      </a:r>
                      <a:endParaRPr lang="tr-TR" sz="1000" dirty="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buNone/>
                      </a:pPr>
                      <a:r>
                        <a:rPr lang="en-US" sz="1000" b="1" dirty="0"/>
                        <a:t>Period for Appeals Against Erasmus+ Application Results and Withdrawal from the Erasmus+ Mobility Activity</a:t>
                      </a:r>
                      <a:endParaRPr lang="en-US" sz="1000" dirty="0"/>
                    </a:p>
                  </a:txBody>
                  <a:tcPr marL="23028" marR="23028" marT="11515" marB="11515"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18004323"/>
                  </a:ext>
                </a:extLst>
              </a:tr>
            </a:tbl>
          </a:graphicData>
        </a:graphic>
      </p:graphicFrame>
    </p:spTree>
    <p:extLst>
      <p:ext uri="{BB962C8B-B14F-4D97-AF65-F5344CB8AC3E}">
        <p14:creationId xmlns:p14="http://schemas.microsoft.com/office/powerpoint/2010/main" val="1124173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5146EA4-58ED-47BD-BD7D-45114AF74814}"/>
              </a:ext>
            </a:extLst>
          </p:cNvPr>
          <p:cNvSpPr>
            <a:spLocks noGrp="1"/>
          </p:cNvSpPr>
          <p:nvPr>
            <p:ph type="title"/>
          </p:nvPr>
        </p:nvSpPr>
        <p:spPr/>
        <p:txBody>
          <a:bodyPr/>
          <a:lstStyle/>
          <a:p>
            <a:r>
              <a:rPr lang="tr-TR" b="1" dirty="0"/>
              <a:t>BAŞVURU BELGELERİ</a:t>
            </a:r>
          </a:p>
        </p:txBody>
      </p:sp>
      <p:sp>
        <p:nvSpPr>
          <p:cNvPr id="4" name="Dikdörtgen: Yuvarlatılmış Köşeler 3">
            <a:extLst>
              <a:ext uri="{FF2B5EF4-FFF2-40B4-BE49-F238E27FC236}">
                <a16:creationId xmlns:a16="http://schemas.microsoft.com/office/drawing/2014/main" id="{CD927DE9-B913-42E3-8180-6894E965838A}"/>
              </a:ext>
            </a:extLst>
          </p:cNvPr>
          <p:cNvSpPr/>
          <p:nvPr/>
        </p:nvSpPr>
        <p:spPr>
          <a:xfrm>
            <a:off x="2057400" y="1465118"/>
            <a:ext cx="3691467" cy="34878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r>
              <a:rPr lang="tr-TR" b="1" dirty="0">
                <a:solidFill>
                  <a:schemeClr val="tx1"/>
                </a:solidFill>
              </a:rPr>
              <a:t>ÖĞRENİM HAREKETLİLİĞİ</a:t>
            </a:r>
          </a:p>
          <a:p>
            <a:pPr algn="ctr"/>
            <a:endParaRPr lang="tr-TR" dirty="0"/>
          </a:p>
          <a:p>
            <a:pPr marL="285750" indent="-285750" algn="ctr">
              <a:buFontTx/>
              <a:buChar char="-"/>
            </a:pPr>
            <a:r>
              <a:rPr lang="tr-TR" dirty="0"/>
              <a:t>Başvuru Formu (Öğrenci ve Erasmus Bölüm/Fakülte Koordinatörü imzalı)</a:t>
            </a:r>
          </a:p>
          <a:p>
            <a:pPr marL="285750" indent="-285750" algn="ctr">
              <a:buFontTx/>
              <a:buChar char="-"/>
            </a:pPr>
            <a:r>
              <a:rPr lang="tr-TR" dirty="0"/>
              <a:t>Transkript (E-devletten alınmalı)</a:t>
            </a:r>
          </a:p>
          <a:p>
            <a:pPr marL="285750" indent="-285750" algn="ctr">
              <a:buFontTx/>
              <a:buChar char="-"/>
            </a:pPr>
            <a:r>
              <a:rPr lang="tr-TR" dirty="0"/>
              <a:t>İngilizce Yeterlik Sınav Sonuç Belgesi</a:t>
            </a:r>
          </a:p>
          <a:p>
            <a:pPr marL="285750" indent="-285750" algn="ctr">
              <a:buFontTx/>
              <a:buChar char="-"/>
            </a:pPr>
            <a:r>
              <a:rPr lang="tr-TR" dirty="0"/>
              <a:t>Varsa Diğer Belgeler (Öncelik Dilekçesi, vb.)</a:t>
            </a:r>
          </a:p>
          <a:p>
            <a:pPr marL="285750" indent="-285750" algn="ctr">
              <a:buFontTx/>
              <a:buChar char="-"/>
            </a:pPr>
            <a:endParaRPr lang="tr-TR" dirty="0"/>
          </a:p>
          <a:p>
            <a:pPr algn="ctr"/>
            <a:endParaRPr lang="tr-TR" dirty="0"/>
          </a:p>
          <a:p>
            <a:pPr algn="ctr"/>
            <a:endParaRPr lang="tr-TR" dirty="0"/>
          </a:p>
          <a:p>
            <a:pPr algn="ctr"/>
            <a:endParaRPr lang="tr-TR" dirty="0"/>
          </a:p>
          <a:p>
            <a:pPr algn="ctr"/>
            <a:r>
              <a:rPr lang="tr-TR" dirty="0">
                <a:solidFill>
                  <a:schemeClr val="tx1"/>
                </a:solidFill>
              </a:rPr>
              <a:t>Erasmus Koordinatörleri/ </a:t>
            </a:r>
            <a:r>
              <a:rPr lang="tr-TR" dirty="0" err="1">
                <a:solidFill>
                  <a:schemeClr val="tx1"/>
                </a:solidFill>
              </a:rPr>
              <a:t>Coordinators</a:t>
            </a:r>
            <a:r>
              <a:rPr lang="tr-TR" dirty="0">
                <a:solidFill>
                  <a:schemeClr val="tx1"/>
                </a:solidFill>
              </a:rPr>
              <a:t>: </a:t>
            </a:r>
          </a:p>
          <a:p>
            <a:pPr algn="ctr"/>
            <a:endParaRPr lang="tr-TR" dirty="0"/>
          </a:p>
          <a:p>
            <a:pPr algn="ctr"/>
            <a:endParaRPr lang="tr-TR" dirty="0"/>
          </a:p>
          <a:p>
            <a:pPr algn="ctr"/>
            <a:endParaRPr lang="tr-TR" dirty="0"/>
          </a:p>
          <a:p>
            <a:pPr algn="ctr"/>
            <a:endParaRPr lang="tr-TR" dirty="0"/>
          </a:p>
        </p:txBody>
      </p:sp>
      <p:sp>
        <p:nvSpPr>
          <p:cNvPr id="5" name="Dikdörtgen: Yuvarlatılmış Köşeler 4">
            <a:extLst>
              <a:ext uri="{FF2B5EF4-FFF2-40B4-BE49-F238E27FC236}">
                <a16:creationId xmlns:a16="http://schemas.microsoft.com/office/drawing/2014/main" id="{4994B4E8-2C63-4712-B0CA-30A37B6DC94D}"/>
              </a:ext>
            </a:extLst>
          </p:cNvPr>
          <p:cNvSpPr/>
          <p:nvPr/>
        </p:nvSpPr>
        <p:spPr>
          <a:xfrm>
            <a:off x="6934201" y="1375062"/>
            <a:ext cx="4089400" cy="348788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b="1" dirty="0">
              <a:solidFill>
                <a:schemeClr val="tx1"/>
              </a:solidFill>
            </a:endParaRPr>
          </a:p>
          <a:p>
            <a:pPr algn="ctr"/>
            <a:r>
              <a:rPr lang="tr-TR" b="1" dirty="0">
                <a:solidFill>
                  <a:schemeClr val="tx1"/>
                </a:solidFill>
              </a:rPr>
              <a:t>STAJ HAREKETLİLİĞİ </a:t>
            </a:r>
            <a:endParaRPr lang="tr-TR" dirty="0"/>
          </a:p>
          <a:p>
            <a:pPr marL="285750" indent="-285750" algn="ctr">
              <a:buFontTx/>
              <a:buChar char="-"/>
            </a:pPr>
            <a:r>
              <a:rPr lang="tr-TR" dirty="0"/>
              <a:t>Başvuru Formu (Öğrenci ve Erasmus Bölüm/Fakülte Koordinatörü imzalı)</a:t>
            </a:r>
          </a:p>
          <a:p>
            <a:pPr marL="285750" indent="-285750" algn="ctr">
              <a:buFontTx/>
              <a:buChar char="-"/>
            </a:pPr>
            <a:r>
              <a:rPr lang="tr-TR" dirty="0"/>
              <a:t>Transkript (E-devletten alınmalı)</a:t>
            </a:r>
          </a:p>
          <a:p>
            <a:pPr marL="285750" indent="-285750" algn="ctr">
              <a:buFontTx/>
              <a:buChar char="-"/>
            </a:pPr>
            <a:r>
              <a:rPr lang="tr-TR" dirty="0"/>
              <a:t>İngilizce Yeterlik Sınav Sonuç Belgesi</a:t>
            </a:r>
          </a:p>
          <a:p>
            <a:pPr marL="285750" indent="-285750" algn="ctr">
              <a:buFontTx/>
              <a:buChar char="-"/>
            </a:pPr>
            <a:r>
              <a:rPr lang="tr-TR" dirty="0"/>
              <a:t>Varsa Diğer Belgeler (Öncelik Dilekçesi, vb.)</a:t>
            </a:r>
          </a:p>
          <a:p>
            <a:pPr marL="285750" indent="-285750" algn="ctr">
              <a:buFontTx/>
              <a:buChar char="-"/>
            </a:pPr>
            <a:r>
              <a:rPr lang="tr-TR" dirty="0"/>
              <a:t>Kabul Mektubu</a:t>
            </a:r>
          </a:p>
          <a:p>
            <a:pPr marL="285750" indent="-285750" algn="ctr">
              <a:buFontTx/>
              <a:buChar char="-"/>
            </a:pPr>
            <a:endParaRPr lang="tr-TR" dirty="0"/>
          </a:p>
          <a:p>
            <a:pPr algn="ctr"/>
            <a:endParaRPr lang="tr-TR" dirty="0"/>
          </a:p>
        </p:txBody>
      </p:sp>
      <p:sp>
        <p:nvSpPr>
          <p:cNvPr id="6" name="Metin kutusu 5">
            <a:extLst>
              <a:ext uri="{FF2B5EF4-FFF2-40B4-BE49-F238E27FC236}">
                <a16:creationId xmlns:a16="http://schemas.microsoft.com/office/drawing/2014/main" id="{700F55F2-B7ED-07D4-8015-308575521990}"/>
              </a:ext>
            </a:extLst>
          </p:cNvPr>
          <p:cNvSpPr txBox="1"/>
          <p:nvPr/>
        </p:nvSpPr>
        <p:spPr>
          <a:xfrm>
            <a:off x="5291570" y="5310560"/>
            <a:ext cx="6094268" cy="923330"/>
          </a:xfrm>
          <a:prstGeom prst="rect">
            <a:avLst/>
          </a:prstGeom>
          <a:noFill/>
        </p:spPr>
        <p:txBody>
          <a:bodyPr wrap="square">
            <a:spAutoFit/>
          </a:bodyPr>
          <a:lstStyle/>
          <a:p>
            <a:r>
              <a:rPr lang="tr-TR" dirty="0">
                <a:hlinkClick r:id="rId2"/>
              </a:rPr>
              <a:t>https://ankaramedipol.edu.tr/sites/default/files/document/2.ERASMUS%20COORDINATORS%202026%202027.pdf</a:t>
            </a:r>
            <a:r>
              <a:rPr lang="tr-TR" dirty="0"/>
              <a:t> </a:t>
            </a:r>
          </a:p>
        </p:txBody>
      </p:sp>
    </p:spTree>
    <p:extLst>
      <p:ext uri="{BB962C8B-B14F-4D97-AF65-F5344CB8AC3E}">
        <p14:creationId xmlns:p14="http://schemas.microsoft.com/office/powerpoint/2010/main" val="36668405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5B99312-8792-4310-B1E2-4D740AA918E8}"/>
              </a:ext>
            </a:extLst>
          </p:cNvPr>
          <p:cNvSpPr>
            <a:spLocks noGrp="1"/>
          </p:cNvSpPr>
          <p:nvPr>
            <p:ph type="title"/>
          </p:nvPr>
        </p:nvSpPr>
        <p:spPr/>
        <p:txBody>
          <a:bodyPr/>
          <a:lstStyle/>
          <a:p>
            <a:pPr algn="ctr"/>
            <a:r>
              <a:rPr lang="tr-TR" b="1" dirty="0"/>
              <a:t>APPLICATION DOCUMENTS</a:t>
            </a:r>
          </a:p>
        </p:txBody>
      </p:sp>
      <p:sp>
        <p:nvSpPr>
          <p:cNvPr id="4" name="İçerik Yer Tutucusu 3">
            <a:extLst>
              <a:ext uri="{FF2B5EF4-FFF2-40B4-BE49-F238E27FC236}">
                <a16:creationId xmlns:a16="http://schemas.microsoft.com/office/drawing/2014/main" id="{F6B9AB3F-F4EE-498C-8E14-C2874C379AD2}"/>
              </a:ext>
            </a:extLst>
          </p:cNvPr>
          <p:cNvSpPr>
            <a:spLocks noGrp="1"/>
          </p:cNvSpPr>
          <p:nvPr>
            <p:ph idx="1"/>
          </p:nvPr>
        </p:nvSpPr>
        <p:spPr>
          <a:xfrm>
            <a:off x="1911927" y="1270000"/>
            <a:ext cx="3836940" cy="49638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ormAutofit fontScale="77500" lnSpcReduction="20000"/>
          </a:bodyPr>
          <a:lstStyle/>
          <a:p>
            <a:pPr algn="ctr"/>
            <a:endParaRPr lang="tr-TR" dirty="0"/>
          </a:p>
          <a:p>
            <a:pPr algn="ctr"/>
            <a:endParaRPr lang="tr-TR" dirty="0"/>
          </a:p>
          <a:p>
            <a:pPr algn="ctr"/>
            <a:endParaRPr lang="tr-TR" dirty="0"/>
          </a:p>
          <a:p>
            <a:pPr algn="ctr"/>
            <a:endParaRPr lang="tr-TR" dirty="0"/>
          </a:p>
          <a:p>
            <a:pPr algn="ctr"/>
            <a:endParaRPr lang="tr-TR" dirty="0"/>
          </a:p>
          <a:p>
            <a:pPr marL="0" indent="0" algn="ctr">
              <a:buNone/>
            </a:pPr>
            <a:r>
              <a:rPr lang="tr-TR" b="1" dirty="0">
                <a:solidFill>
                  <a:schemeClr val="tx1"/>
                </a:solidFill>
              </a:rPr>
              <a:t>STUDENT MOBLITY FOR STUDIES</a:t>
            </a:r>
          </a:p>
          <a:p>
            <a:pPr marL="0" indent="0" algn="ctr">
              <a:buNone/>
            </a:pPr>
            <a:endParaRPr lang="tr-TR" b="1" dirty="0">
              <a:solidFill>
                <a:schemeClr val="tx1"/>
              </a:solidFill>
            </a:endParaRPr>
          </a:p>
          <a:p>
            <a:pPr marL="0" indent="0" algn="ctr">
              <a:buNone/>
            </a:pPr>
            <a:r>
              <a:rPr lang="en-US" sz="1500" dirty="0"/>
              <a:t>-Application Form (signed by </a:t>
            </a:r>
            <a:r>
              <a:rPr lang="tr-TR" sz="1500" dirty="0" err="1"/>
              <a:t>Student</a:t>
            </a:r>
            <a:r>
              <a:rPr lang="tr-TR" sz="1500" dirty="0"/>
              <a:t> </a:t>
            </a:r>
            <a:r>
              <a:rPr lang="tr-TR" sz="1500" dirty="0" err="1"/>
              <a:t>and</a:t>
            </a:r>
            <a:r>
              <a:rPr lang="tr-TR" sz="1500" dirty="0"/>
              <a:t> Erasmus </a:t>
            </a:r>
            <a:r>
              <a:rPr lang="en-US" sz="1500" dirty="0"/>
              <a:t>Department/Faculty Coordinator)</a:t>
            </a:r>
            <a:endParaRPr lang="tr-TR" sz="1500" dirty="0"/>
          </a:p>
          <a:p>
            <a:pPr marL="0" indent="0" algn="ctr">
              <a:buNone/>
            </a:pPr>
            <a:endParaRPr lang="tr-TR" sz="1500" dirty="0"/>
          </a:p>
          <a:p>
            <a:pPr marL="0" indent="0" algn="ctr">
              <a:buNone/>
            </a:pPr>
            <a:r>
              <a:rPr lang="en-US" sz="1500" dirty="0"/>
              <a:t>-Transcript (must be taken from E-government)</a:t>
            </a:r>
            <a:endParaRPr lang="tr-TR" sz="1500" dirty="0"/>
          </a:p>
          <a:p>
            <a:pPr marL="0" indent="0" algn="ctr">
              <a:buNone/>
            </a:pPr>
            <a:endParaRPr lang="tr-TR" sz="1500" dirty="0"/>
          </a:p>
          <a:p>
            <a:pPr marL="0" indent="0" algn="ctr">
              <a:buNone/>
            </a:pPr>
            <a:r>
              <a:rPr lang="en-US" sz="1500" dirty="0"/>
              <a:t>-English Proficiency Examination Result Certificate</a:t>
            </a:r>
            <a:endParaRPr lang="tr-TR" sz="1500" dirty="0"/>
          </a:p>
          <a:p>
            <a:pPr marL="0" indent="0" algn="ctr">
              <a:buNone/>
            </a:pPr>
            <a:endParaRPr lang="tr-TR" sz="1500" dirty="0"/>
          </a:p>
          <a:p>
            <a:pPr marL="0" indent="0" algn="ctr">
              <a:buNone/>
            </a:pPr>
            <a:r>
              <a:rPr lang="en-US" sz="1500" dirty="0"/>
              <a:t>-Other Documents (Priority Petition, etc.)</a:t>
            </a:r>
            <a:endParaRPr lang="tr-TR" sz="1500"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p:txBody>
      </p:sp>
      <p:sp>
        <p:nvSpPr>
          <p:cNvPr id="5" name="İçerik Yer Tutucusu 3">
            <a:extLst>
              <a:ext uri="{FF2B5EF4-FFF2-40B4-BE49-F238E27FC236}">
                <a16:creationId xmlns:a16="http://schemas.microsoft.com/office/drawing/2014/main" id="{AFF5B866-8B72-4D6B-AF98-82AB4CD1B8B9}"/>
              </a:ext>
            </a:extLst>
          </p:cNvPr>
          <p:cNvSpPr txBox="1">
            <a:spLocks/>
          </p:cNvSpPr>
          <p:nvPr/>
        </p:nvSpPr>
        <p:spPr>
          <a:xfrm>
            <a:off x="7190509" y="1270000"/>
            <a:ext cx="4197927" cy="496389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lt1"/>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lt1"/>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lt1"/>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lt1"/>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lt1"/>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lt1"/>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lt1"/>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lt1"/>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lt1"/>
                </a:solidFill>
                <a:latin typeface="+mn-lt"/>
                <a:ea typeface="+mn-ea"/>
                <a:cs typeface="+mn-cs"/>
              </a:defRPr>
            </a:lvl9pPr>
          </a:lstStyle>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marL="0" indent="0" algn="ctr">
              <a:buNone/>
            </a:pPr>
            <a:endParaRPr lang="tr-TR" b="1" dirty="0">
              <a:solidFill>
                <a:schemeClr val="tx1"/>
              </a:solidFill>
            </a:endParaRPr>
          </a:p>
          <a:p>
            <a:pPr marL="0" indent="0" algn="ctr">
              <a:buNone/>
            </a:pPr>
            <a:r>
              <a:rPr lang="tr-TR" sz="1400" b="1" dirty="0">
                <a:solidFill>
                  <a:schemeClr val="tx1"/>
                </a:solidFill>
              </a:rPr>
              <a:t>STUDENT MOBILITY FOR TRAINEESHIP</a:t>
            </a:r>
          </a:p>
          <a:p>
            <a:pPr marL="0" indent="0" algn="ctr">
              <a:buNone/>
            </a:pPr>
            <a:endParaRPr lang="tr-TR" sz="1400" dirty="0"/>
          </a:p>
          <a:p>
            <a:pPr marL="285750" indent="-285750" algn="ctr">
              <a:buFontTx/>
              <a:buChar char="-"/>
            </a:pPr>
            <a:r>
              <a:rPr lang="en-US" sz="1400" dirty="0"/>
              <a:t>-Application Form (signed by</a:t>
            </a:r>
            <a:r>
              <a:rPr lang="tr-TR" sz="1400" dirty="0"/>
              <a:t> </a:t>
            </a:r>
            <a:r>
              <a:rPr lang="tr-TR" sz="1400" dirty="0" err="1"/>
              <a:t>Student</a:t>
            </a:r>
            <a:r>
              <a:rPr lang="tr-TR" sz="1400" dirty="0"/>
              <a:t> </a:t>
            </a:r>
            <a:r>
              <a:rPr lang="tr-TR" sz="1400" dirty="0" err="1"/>
              <a:t>and</a:t>
            </a:r>
            <a:r>
              <a:rPr lang="tr-TR" sz="1400" dirty="0"/>
              <a:t> Erasmus </a:t>
            </a:r>
            <a:r>
              <a:rPr lang="en-US" sz="1400" dirty="0"/>
              <a:t> Department/Faculty Coordinator)</a:t>
            </a:r>
            <a:endParaRPr lang="tr-TR" sz="1400" dirty="0"/>
          </a:p>
          <a:p>
            <a:pPr marL="285750" indent="-285750" algn="ctr">
              <a:buFontTx/>
              <a:buChar char="-"/>
            </a:pPr>
            <a:r>
              <a:rPr lang="en-US" sz="1400" dirty="0"/>
              <a:t>-Transcript (must be taken from E-government)</a:t>
            </a:r>
            <a:endParaRPr lang="tr-TR" sz="1400" dirty="0"/>
          </a:p>
          <a:p>
            <a:pPr marL="285750" indent="-285750" algn="ctr">
              <a:buFontTx/>
              <a:buChar char="-"/>
            </a:pPr>
            <a:r>
              <a:rPr lang="en-US" sz="1400" dirty="0"/>
              <a:t>-English Proficiency Examination Result Certificate</a:t>
            </a:r>
            <a:endParaRPr lang="tr-TR" sz="1400" dirty="0"/>
          </a:p>
          <a:p>
            <a:pPr marL="285750" indent="-285750" algn="ctr">
              <a:buFontTx/>
              <a:buChar char="-"/>
            </a:pPr>
            <a:r>
              <a:rPr lang="tr-TR" sz="1400" dirty="0"/>
              <a:t>- </a:t>
            </a:r>
            <a:r>
              <a:rPr lang="tr-TR" sz="1400" dirty="0" err="1"/>
              <a:t>Acceptance</a:t>
            </a:r>
            <a:r>
              <a:rPr lang="tr-TR" sz="1400" dirty="0"/>
              <a:t> </a:t>
            </a:r>
            <a:r>
              <a:rPr lang="tr-TR" sz="1400" dirty="0" err="1"/>
              <a:t>Letter</a:t>
            </a:r>
            <a:endParaRPr lang="tr-TR" sz="1400" dirty="0"/>
          </a:p>
          <a:p>
            <a:pPr marL="0" indent="0" algn="ctr">
              <a:buNone/>
            </a:pPr>
            <a:r>
              <a:rPr lang="en-US" sz="1400" dirty="0"/>
              <a:t>-Oth</a:t>
            </a:r>
            <a:r>
              <a:rPr lang="tr-TR" sz="1400" dirty="0"/>
              <a:t>e</a:t>
            </a:r>
            <a:r>
              <a:rPr lang="en-US" sz="1400" dirty="0"/>
              <a:t>r Documents (Priority Petition, etc.)</a:t>
            </a:r>
            <a:endParaRPr lang="tr-TR" sz="1400" dirty="0"/>
          </a:p>
          <a:p>
            <a:pPr marL="0" indent="0" algn="ctr">
              <a:buNone/>
            </a:pPr>
            <a:endParaRPr lang="tr-TR" b="1" dirty="0">
              <a:solidFill>
                <a:schemeClr val="tx1"/>
              </a:solidFill>
            </a:endParaRPr>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a:p>
            <a:pPr algn="ctr"/>
            <a:endParaRPr lang="tr-TR" dirty="0"/>
          </a:p>
        </p:txBody>
      </p:sp>
    </p:spTree>
    <p:extLst>
      <p:ext uri="{BB962C8B-B14F-4D97-AF65-F5344CB8AC3E}">
        <p14:creationId xmlns:p14="http://schemas.microsoft.com/office/powerpoint/2010/main" val="1768055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5832E38A-3C57-4D1C-9E9B-7D49900C2B87}"/>
              </a:ext>
            </a:extLst>
          </p:cNvPr>
          <p:cNvSpPr>
            <a:spLocks noGrp="1"/>
          </p:cNvSpPr>
          <p:nvPr>
            <p:ph type="title"/>
          </p:nvPr>
        </p:nvSpPr>
        <p:spPr/>
        <p:txBody>
          <a:bodyPr/>
          <a:lstStyle/>
          <a:p>
            <a:pPr algn="ctr"/>
            <a:r>
              <a:rPr lang="tr-TR" b="1" dirty="0"/>
              <a:t>ERASMUS BAŞVURUSU NASIL YAPILMALI? </a:t>
            </a:r>
          </a:p>
        </p:txBody>
      </p:sp>
      <p:sp>
        <p:nvSpPr>
          <p:cNvPr id="3" name="İçerik Yer Tutucusu 2">
            <a:extLst>
              <a:ext uri="{FF2B5EF4-FFF2-40B4-BE49-F238E27FC236}">
                <a16:creationId xmlns:a16="http://schemas.microsoft.com/office/drawing/2014/main" id="{822D4905-6AD9-47CC-8B01-CF261AD50750}"/>
              </a:ext>
            </a:extLst>
          </p:cNvPr>
          <p:cNvSpPr>
            <a:spLocks noGrp="1"/>
          </p:cNvSpPr>
          <p:nvPr>
            <p:ph idx="1"/>
          </p:nvPr>
        </p:nvSpPr>
        <p:spPr/>
        <p:txBody>
          <a:bodyPr/>
          <a:lstStyle/>
          <a:p>
            <a:pPr algn="just"/>
            <a:r>
              <a:rPr lang="tr-TR" dirty="0"/>
              <a:t>Başvurular, başvuru takvimi doğrultusunda, ilan metninde belirtilen başvuru belgeleri her bir başvuran için </a:t>
            </a:r>
            <a:r>
              <a:rPr lang="tr-TR" dirty="0">
                <a:hlinkClick r:id="rId2"/>
              </a:rPr>
              <a:t>https://turnaportal.ua.gov.tr/</a:t>
            </a:r>
            <a:r>
              <a:rPr lang="tr-TR" dirty="0"/>
              <a:t>  linkinden erişilen Turna Başvuru Sisteminden E-devlet aracılığıyla çevrimiçi teslim alınacaktır. </a:t>
            </a:r>
          </a:p>
          <a:p>
            <a:pPr algn="just"/>
            <a:r>
              <a:rPr lang="tr-TR" dirty="0"/>
              <a:t>Tüm bilgi ve belgeler, Erasmus Kurum Koordinatörlüğüne ulaştıktan sonra, programa seçilen asil ve yedek adaylara ilişkin liste başvuru takviminde belirtilen tarihler doğrultusunda (Seçim sonuçları) E-devletten ve AMÜ resmî web sitesinden duyurulacaktır. </a:t>
            </a:r>
          </a:p>
          <a:p>
            <a:pPr algn="just"/>
            <a:r>
              <a:rPr lang="tr-TR" dirty="0"/>
              <a:t>Posta yoluyla veya ofise şahsen başvuru yapmak isteyen adayların başvuruları kabul edilmemektedir. Tüm bilgi ve belgeler ilan metninde belirtilmiştir</a:t>
            </a:r>
          </a:p>
        </p:txBody>
      </p:sp>
    </p:spTree>
    <p:extLst>
      <p:ext uri="{BB962C8B-B14F-4D97-AF65-F5344CB8AC3E}">
        <p14:creationId xmlns:p14="http://schemas.microsoft.com/office/powerpoint/2010/main" val="3972824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2E56D0E-0B6C-41F8-9ED0-B0775D3A0E8F}"/>
              </a:ext>
            </a:extLst>
          </p:cNvPr>
          <p:cNvSpPr>
            <a:spLocks noGrp="1"/>
          </p:cNvSpPr>
          <p:nvPr>
            <p:ph type="title"/>
          </p:nvPr>
        </p:nvSpPr>
        <p:spPr/>
        <p:txBody>
          <a:bodyPr/>
          <a:lstStyle/>
          <a:p>
            <a:r>
              <a:rPr lang="en-US" b="1" dirty="0"/>
              <a:t>HOW TO APPLY FOR ERASMUS</a:t>
            </a:r>
            <a:r>
              <a:rPr lang="en-US" dirty="0"/>
              <a:t> </a:t>
            </a:r>
            <a:r>
              <a:rPr lang="en-US" b="1" dirty="0"/>
              <a:t>?</a:t>
            </a:r>
            <a:r>
              <a:rPr lang="en-US" dirty="0"/>
              <a:t> </a:t>
            </a:r>
            <a:endParaRPr lang="tr-TR" dirty="0"/>
          </a:p>
        </p:txBody>
      </p:sp>
      <p:sp>
        <p:nvSpPr>
          <p:cNvPr id="3" name="İçerik Yer Tutucusu 2">
            <a:extLst>
              <a:ext uri="{FF2B5EF4-FFF2-40B4-BE49-F238E27FC236}">
                <a16:creationId xmlns:a16="http://schemas.microsoft.com/office/drawing/2014/main" id="{B69E8DF2-8D1A-4B4B-A2FA-ECD5C53C28CE}"/>
              </a:ext>
            </a:extLst>
          </p:cNvPr>
          <p:cNvSpPr>
            <a:spLocks noGrp="1"/>
          </p:cNvSpPr>
          <p:nvPr>
            <p:ph idx="1"/>
          </p:nvPr>
        </p:nvSpPr>
        <p:spPr>
          <a:xfrm>
            <a:off x="2504545" y="1761067"/>
            <a:ext cx="8915400" cy="3777622"/>
          </a:xfrm>
        </p:spPr>
        <p:txBody>
          <a:bodyPr>
            <a:normAutofit fontScale="85000" lnSpcReduction="20000"/>
          </a:bodyPr>
          <a:lstStyle/>
          <a:p>
            <a:pPr marL="0" indent="0">
              <a:buNone/>
            </a:pPr>
            <a:endParaRPr lang="en-US" dirty="0"/>
          </a:p>
          <a:p>
            <a:r>
              <a:rPr lang="en-US" dirty="0"/>
              <a:t>Applications, in line with the application calendar, the application documents specified in the announcement text will be received online via E-government from the Turna </a:t>
            </a:r>
            <a:r>
              <a:rPr lang="tr-TR" dirty="0"/>
              <a:t>Portal </a:t>
            </a:r>
            <a:r>
              <a:rPr lang="en-US" dirty="0"/>
              <a:t>Application System accessed from the link </a:t>
            </a:r>
            <a:r>
              <a:rPr lang="en-US" dirty="0">
                <a:hlinkClick r:id="rId2"/>
              </a:rPr>
              <a:t>https://turnaportal.ua.gov.tr/</a:t>
            </a:r>
            <a:r>
              <a:rPr lang="en-US" dirty="0"/>
              <a:t> for each applicant.</a:t>
            </a:r>
            <a:br>
              <a:rPr lang="en-US" dirty="0"/>
            </a:br>
            <a:endParaRPr lang="en-US" dirty="0"/>
          </a:p>
          <a:p>
            <a:r>
              <a:rPr lang="tr-TR" b="1" dirty="0"/>
              <a:t>R</a:t>
            </a:r>
            <a:r>
              <a:rPr lang="en-US" b="1" dirty="0" err="1"/>
              <a:t>esults</a:t>
            </a:r>
            <a:r>
              <a:rPr lang="tr-TR" dirty="0"/>
              <a:t>: </a:t>
            </a:r>
            <a:r>
              <a:rPr lang="en-US" dirty="0"/>
              <a:t>After all information and documents are received by the Erasmus Office, the list of the selected candidates will be announced on the E-government and AMU official website in line with the dates specified in the application calendar.</a:t>
            </a:r>
            <a:br>
              <a:rPr lang="en-US" dirty="0"/>
            </a:br>
            <a:endParaRPr lang="en-US" dirty="0"/>
          </a:p>
          <a:p>
            <a:r>
              <a:rPr lang="tr-TR" dirty="0"/>
              <a:t>Erasmus </a:t>
            </a:r>
            <a:r>
              <a:rPr lang="en-US" dirty="0"/>
              <a:t>Applications of candidates who want to apply via e-mail or in person at the office are not accepted. All information and documents are specified in the announcement text</a:t>
            </a:r>
            <a:r>
              <a:rPr lang="tr-TR" dirty="0"/>
              <a:t>.</a:t>
            </a:r>
          </a:p>
          <a:p>
            <a:r>
              <a:rPr lang="tr-TR" dirty="0"/>
              <a:t>Language </a:t>
            </a:r>
            <a:r>
              <a:rPr lang="tr-TR" dirty="0" err="1"/>
              <a:t>Proficiency</a:t>
            </a:r>
            <a:r>
              <a:rPr lang="tr-TR" dirty="0"/>
              <a:t> </a:t>
            </a:r>
            <a:r>
              <a:rPr lang="tr-TR" dirty="0" err="1"/>
              <a:t>Exam</a:t>
            </a:r>
            <a:r>
              <a:rPr lang="tr-TR" dirty="0"/>
              <a:t> </a:t>
            </a:r>
            <a:r>
              <a:rPr lang="tr-TR" dirty="0" err="1"/>
              <a:t>application</a:t>
            </a:r>
            <a:r>
              <a:rPr lang="tr-TR" dirty="0"/>
              <a:t> </a:t>
            </a:r>
            <a:r>
              <a:rPr lang="tr-TR" dirty="0" err="1"/>
              <a:t>will</a:t>
            </a:r>
            <a:r>
              <a:rPr lang="tr-TR" dirty="0"/>
              <a:t> be done </a:t>
            </a:r>
            <a:r>
              <a:rPr lang="tr-TR" dirty="0" err="1"/>
              <a:t>through</a:t>
            </a:r>
            <a:r>
              <a:rPr lang="tr-TR" dirty="0"/>
              <a:t> e-mail </a:t>
            </a:r>
          </a:p>
          <a:p>
            <a:pPr marL="0" indent="0">
              <a:buNone/>
            </a:pPr>
            <a:r>
              <a:rPr lang="tr-TR" dirty="0"/>
              <a:t>(</a:t>
            </a:r>
            <a:r>
              <a:rPr lang="tr-TR" dirty="0" err="1"/>
              <a:t>to</a:t>
            </a:r>
            <a:r>
              <a:rPr lang="tr-TR" dirty="0"/>
              <a:t> </a:t>
            </a:r>
            <a:r>
              <a:rPr lang="tr-TR" dirty="0">
                <a:hlinkClick r:id="rId3"/>
              </a:rPr>
              <a:t>erasmus@ankaramedipol.edu.tr</a:t>
            </a:r>
            <a:r>
              <a:rPr lang="tr-TR" dirty="0"/>
              <a:t> )</a:t>
            </a:r>
            <a:endParaRPr lang="en-US" dirty="0"/>
          </a:p>
          <a:p>
            <a:endParaRPr lang="tr-TR" dirty="0"/>
          </a:p>
        </p:txBody>
      </p:sp>
    </p:spTree>
    <p:extLst>
      <p:ext uri="{BB962C8B-B14F-4D97-AF65-F5344CB8AC3E}">
        <p14:creationId xmlns:p14="http://schemas.microsoft.com/office/powerpoint/2010/main" val="575426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3039E42-3DA4-4C82-ABCC-42F1D53CDFFE}"/>
              </a:ext>
            </a:extLst>
          </p:cNvPr>
          <p:cNvSpPr>
            <a:spLocks noGrp="1"/>
          </p:cNvSpPr>
          <p:nvPr>
            <p:ph type="title"/>
          </p:nvPr>
        </p:nvSpPr>
        <p:spPr/>
        <p:txBody>
          <a:bodyPr/>
          <a:lstStyle/>
          <a:p>
            <a:r>
              <a:rPr lang="tr-TR" dirty="0"/>
              <a:t>TURNA BAŞVURU PORTALI</a:t>
            </a:r>
          </a:p>
        </p:txBody>
      </p:sp>
      <p:pic>
        <p:nvPicPr>
          <p:cNvPr id="5" name="İçerik Yer Tutucusu 4">
            <a:extLst>
              <a:ext uri="{FF2B5EF4-FFF2-40B4-BE49-F238E27FC236}">
                <a16:creationId xmlns:a16="http://schemas.microsoft.com/office/drawing/2014/main" id="{B70FBDB0-A411-4F45-913F-4CE7826C5A85}"/>
              </a:ext>
            </a:extLst>
          </p:cNvPr>
          <p:cNvPicPr>
            <a:picLocks noGrp="1" noChangeAspect="1"/>
          </p:cNvPicPr>
          <p:nvPr>
            <p:ph idx="1"/>
          </p:nvPr>
        </p:nvPicPr>
        <p:blipFill>
          <a:blip r:embed="rId2"/>
          <a:stretch>
            <a:fillRect/>
          </a:stretch>
        </p:blipFill>
        <p:spPr>
          <a:xfrm>
            <a:off x="1617133" y="1380067"/>
            <a:ext cx="9999134" cy="5393266"/>
          </a:xfrm>
        </p:spPr>
      </p:pic>
      <p:sp>
        <p:nvSpPr>
          <p:cNvPr id="6" name="Ok: Sağ 5">
            <a:extLst>
              <a:ext uri="{FF2B5EF4-FFF2-40B4-BE49-F238E27FC236}">
                <a16:creationId xmlns:a16="http://schemas.microsoft.com/office/drawing/2014/main" id="{36BBB5CD-F3F3-4AA9-9E17-498044377AD4}"/>
              </a:ext>
            </a:extLst>
          </p:cNvPr>
          <p:cNvSpPr/>
          <p:nvPr/>
        </p:nvSpPr>
        <p:spPr>
          <a:xfrm>
            <a:off x="7806267" y="1549401"/>
            <a:ext cx="2082800" cy="51646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tr-TR"/>
          </a:p>
        </p:txBody>
      </p:sp>
      <p:pic>
        <p:nvPicPr>
          <p:cNvPr id="7" name="Resim 6">
            <a:extLst>
              <a:ext uri="{FF2B5EF4-FFF2-40B4-BE49-F238E27FC236}">
                <a16:creationId xmlns:a16="http://schemas.microsoft.com/office/drawing/2014/main" id="{1F62ACC4-12AF-42D2-BBC6-6B2096E5B7B6}"/>
              </a:ext>
            </a:extLst>
          </p:cNvPr>
          <p:cNvPicPr>
            <a:picLocks noChangeAspect="1"/>
          </p:cNvPicPr>
          <p:nvPr/>
        </p:nvPicPr>
        <p:blipFill>
          <a:blip r:embed="rId2"/>
          <a:stretch>
            <a:fillRect/>
          </a:stretch>
        </p:blipFill>
        <p:spPr>
          <a:xfrm>
            <a:off x="74341" y="0"/>
            <a:ext cx="12043317" cy="6858000"/>
          </a:xfrm>
          <a:prstGeom prst="rect">
            <a:avLst/>
          </a:prstGeom>
        </p:spPr>
      </p:pic>
      <p:sp>
        <p:nvSpPr>
          <p:cNvPr id="3" name="Ok: Sağ 2">
            <a:extLst>
              <a:ext uri="{FF2B5EF4-FFF2-40B4-BE49-F238E27FC236}">
                <a16:creationId xmlns:a16="http://schemas.microsoft.com/office/drawing/2014/main" id="{FCDFB334-5437-CAC7-FC74-0C92E782E0CE}"/>
              </a:ext>
            </a:extLst>
          </p:cNvPr>
          <p:cNvSpPr/>
          <p:nvPr/>
        </p:nvSpPr>
        <p:spPr>
          <a:xfrm>
            <a:off x="8395854" y="285117"/>
            <a:ext cx="1620982" cy="477981"/>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tr-TR"/>
          </a:p>
        </p:txBody>
      </p:sp>
    </p:spTree>
    <p:extLst>
      <p:ext uri="{BB962C8B-B14F-4D97-AF65-F5344CB8AC3E}">
        <p14:creationId xmlns:p14="http://schemas.microsoft.com/office/powerpoint/2010/main" val="20947860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0C88A873-32B7-4096-9128-8965E2DD7BC9}"/>
              </a:ext>
            </a:extLst>
          </p:cNvPr>
          <p:cNvSpPr>
            <a:spLocks noGrp="1"/>
          </p:cNvSpPr>
          <p:nvPr>
            <p:ph type="title"/>
          </p:nvPr>
        </p:nvSpPr>
        <p:spPr/>
        <p:txBody>
          <a:bodyPr/>
          <a:lstStyle/>
          <a:p>
            <a:r>
              <a:rPr lang="tr-TR" b="1" dirty="0"/>
              <a:t>ERASMUS BAŞVURUSU NASIL YAPILMALI? </a:t>
            </a:r>
            <a:endParaRPr lang="tr-TR" dirty="0"/>
          </a:p>
        </p:txBody>
      </p:sp>
      <p:sp>
        <p:nvSpPr>
          <p:cNvPr id="3" name="İçerik Yer Tutucusu 2">
            <a:extLst>
              <a:ext uri="{FF2B5EF4-FFF2-40B4-BE49-F238E27FC236}">
                <a16:creationId xmlns:a16="http://schemas.microsoft.com/office/drawing/2014/main" id="{0BC3B37F-222D-4FFA-B9EB-8614FD84F0A5}"/>
              </a:ext>
            </a:extLst>
          </p:cNvPr>
          <p:cNvSpPr>
            <a:spLocks noGrp="1"/>
          </p:cNvSpPr>
          <p:nvPr>
            <p:ph idx="1"/>
          </p:nvPr>
        </p:nvSpPr>
        <p:spPr/>
        <p:txBody>
          <a:bodyPr/>
          <a:lstStyle/>
          <a:p>
            <a:pPr algn="just"/>
            <a:r>
              <a:rPr lang="tr-TR" b="1" dirty="0"/>
              <a:t>Turna Başvuru </a:t>
            </a:r>
            <a:r>
              <a:rPr lang="tr-TR" b="1" dirty="0" err="1"/>
              <a:t>Portalına</a:t>
            </a:r>
            <a:r>
              <a:rPr lang="tr-TR" b="1" dirty="0"/>
              <a:t> </a:t>
            </a:r>
            <a:r>
              <a:rPr lang="tr-TR" dirty="0"/>
              <a:t>giriş yaptıktan sonra </a:t>
            </a:r>
            <a:r>
              <a:rPr lang="tr-TR" b="1" dirty="0"/>
              <a:t>Profilinize tıklayınız ve bilgilerinizi güncelleyiniz. </a:t>
            </a:r>
          </a:p>
          <a:p>
            <a:pPr algn="just"/>
            <a:r>
              <a:rPr lang="tr-TR" dirty="0"/>
              <a:t>Ardından ilgilendiğiniz </a:t>
            </a:r>
            <a:r>
              <a:rPr lang="tr-TR" b="1" dirty="0"/>
              <a:t>ilanı tıklayıp</a:t>
            </a:r>
            <a:r>
              <a:rPr lang="tr-TR" dirty="0"/>
              <a:t>, ilan metnini okuyup, bilgilendiğinize dair onay kutucuğunu işaretleyiniz ve devam ediniz. </a:t>
            </a:r>
          </a:p>
          <a:p>
            <a:pPr algn="just"/>
            <a:r>
              <a:rPr lang="tr-TR" dirty="0"/>
              <a:t>Karşınıza bir form çıkacaktır, soruları yanıtlayınız ve talep edilen belgeleri «yükle» sekmesine yükleyiniz. </a:t>
            </a:r>
          </a:p>
          <a:p>
            <a:pPr algn="just"/>
            <a:r>
              <a:rPr lang="tr-TR" dirty="0"/>
              <a:t>Başvuruyu Tamamla butonu ile başvurunuzu tamamlayınız. </a:t>
            </a:r>
          </a:p>
          <a:p>
            <a:pPr algn="just"/>
            <a:r>
              <a:rPr lang="tr-TR" dirty="0"/>
              <a:t>Tüm belge ve bilgiler eksiksiz olarak hazırlanmalı, başvuru sistemine yüklenmelidir. Eksik belge ve bilgilerle yapılan başvurular geçerli sayılmayacaktır.</a:t>
            </a:r>
          </a:p>
        </p:txBody>
      </p:sp>
    </p:spTree>
    <p:extLst>
      <p:ext uri="{BB962C8B-B14F-4D97-AF65-F5344CB8AC3E}">
        <p14:creationId xmlns:p14="http://schemas.microsoft.com/office/powerpoint/2010/main" val="36983301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E0F8B334-6183-458C-ADA3-C63CFE2111DD}"/>
              </a:ext>
            </a:extLst>
          </p:cNvPr>
          <p:cNvSpPr>
            <a:spLocks noGrp="1"/>
          </p:cNvSpPr>
          <p:nvPr>
            <p:ph type="title"/>
          </p:nvPr>
        </p:nvSpPr>
        <p:spPr>
          <a:xfrm>
            <a:off x="1745673" y="624110"/>
            <a:ext cx="9758939" cy="1280890"/>
          </a:xfrm>
        </p:spPr>
        <p:txBody>
          <a:bodyPr>
            <a:normAutofit/>
          </a:bodyPr>
          <a:lstStyle/>
          <a:p>
            <a:r>
              <a:rPr lang="en-US" b="1" dirty="0"/>
              <a:t>How to Apply via the Turna Application Portal?</a:t>
            </a:r>
            <a:r>
              <a:rPr lang="en-US" dirty="0"/>
              <a:t> </a:t>
            </a:r>
            <a:endParaRPr lang="tr-TR" dirty="0"/>
          </a:p>
        </p:txBody>
      </p:sp>
      <p:sp>
        <p:nvSpPr>
          <p:cNvPr id="3" name="İçerik Yer Tutucusu 2">
            <a:extLst>
              <a:ext uri="{FF2B5EF4-FFF2-40B4-BE49-F238E27FC236}">
                <a16:creationId xmlns:a16="http://schemas.microsoft.com/office/drawing/2014/main" id="{B29AFDFF-BB03-4681-95BD-B74FD6F11385}"/>
              </a:ext>
            </a:extLst>
          </p:cNvPr>
          <p:cNvSpPr>
            <a:spLocks noGrp="1"/>
          </p:cNvSpPr>
          <p:nvPr>
            <p:ph idx="1"/>
          </p:nvPr>
        </p:nvSpPr>
        <p:spPr/>
        <p:txBody>
          <a:bodyPr>
            <a:normAutofit lnSpcReduction="10000"/>
          </a:bodyPr>
          <a:lstStyle/>
          <a:p>
            <a:r>
              <a:rPr lang="en-US" dirty="0"/>
              <a:t>After logging into the </a:t>
            </a:r>
            <a:r>
              <a:rPr lang="en-US" b="1" dirty="0"/>
              <a:t>Turna Application Portal</a:t>
            </a:r>
            <a:r>
              <a:rPr lang="en-US" dirty="0"/>
              <a:t>, click on your </a:t>
            </a:r>
            <a:r>
              <a:rPr lang="en-US" b="1" dirty="0"/>
              <a:t>Profile</a:t>
            </a:r>
            <a:r>
              <a:rPr lang="en-US" dirty="0"/>
              <a:t> and update your personal and academic information.</a:t>
            </a:r>
          </a:p>
          <a:p>
            <a:r>
              <a:rPr lang="en-US" dirty="0"/>
              <a:t>Then, select the </a:t>
            </a:r>
            <a:r>
              <a:rPr lang="en-US" b="1" dirty="0"/>
              <a:t>relevant call for applications</a:t>
            </a:r>
            <a:r>
              <a:rPr lang="en-US" dirty="0"/>
              <a:t>, read the announcement carefully, tick the checkbox confirming that you have read and acknowledged the information provided, and proceed.</a:t>
            </a:r>
          </a:p>
          <a:p>
            <a:r>
              <a:rPr lang="en-US" dirty="0"/>
              <a:t>An application form will appear. Answer all the questions and upload the required documents under the </a:t>
            </a:r>
            <a:r>
              <a:rPr lang="en-US" b="1" dirty="0"/>
              <a:t>“Upload”</a:t>
            </a:r>
            <a:r>
              <a:rPr lang="en-US" dirty="0"/>
              <a:t> section.</a:t>
            </a:r>
          </a:p>
          <a:p>
            <a:r>
              <a:rPr lang="en-US" dirty="0"/>
              <a:t>Complete your application by clicking the </a:t>
            </a:r>
            <a:r>
              <a:rPr lang="en-US" b="1" dirty="0"/>
              <a:t>“Complete Application”</a:t>
            </a:r>
            <a:r>
              <a:rPr lang="en-US" dirty="0"/>
              <a:t> button.</a:t>
            </a:r>
          </a:p>
          <a:p>
            <a:r>
              <a:rPr lang="en-US" dirty="0"/>
              <a:t>All required documents and information must be prepared accurately and completely and uploaded to the application system. </a:t>
            </a:r>
            <a:r>
              <a:rPr lang="en-US" b="1" dirty="0"/>
              <a:t>Applications submitted with missing documents or incomplete information will not be considered valid.</a:t>
            </a:r>
            <a:endParaRPr lang="en-US" dirty="0"/>
          </a:p>
          <a:p>
            <a:endParaRPr lang="tr-TR" dirty="0"/>
          </a:p>
        </p:txBody>
      </p:sp>
    </p:spTree>
    <p:extLst>
      <p:ext uri="{BB962C8B-B14F-4D97-AF65-F5344CB8AC3E}">
        <p14:creationId xmlns:p14="http://schemas.microsoft.com/office/powerpoint/2010/main" val="30728621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5E883B8-DC31-47A8-9B76-0F29F5082D1A}"/>
              </a:ext>
            </a:extLst>
          </p:cNvPr>
          <p:cNvSpPr>
            <a:spLocks noGrp="1"/>
          </p:cNvSpPr>
          <p:nvPr>
            <p:ph type="title"/>
          </p:nvPr>
        </p:nvSpPr>
        <p:spPr/>
        <p:txBody>
          <a:bodyPr/>
          <a:lstStyle/>
          <a:p>
            <a:pPr algn="ctr"/>
            <a:r>
              <a:rPr lang="tr-TR" b="1" dirty="0"/>
              <a:t>FAALİYET SÜRELERİ</a:t>
            </a:r>
            <a:endParaRPr lang="tr-TR" dirty="0"/>
          </a:p>
        </p:txBody>
      </p:sp>
      <p:sp>
        <p:nvSpPr>
          <p:cNvPr id="3" name="İçerik Yer Tutucusu 2">
            <a:extLst>
              <a:ext uri="{FF2B5EF4-FFF2-40B4-BE49-F238E27FC236}">
                <a16:creationId xmlns:a16="http://schemas.microsoft.com/office/drawing/2014/main" id="{ECCCE3D2-D0D1-4AC4-BC54-E6EA5412C831}"/>
              </a:ext>
            </a:extLst>
          </p:cNvPr>
          <p:cNvSpPr>
            <a:spLocks noGrp="1"/>
          </p:cNvSpPr>
          <p:nvPr>
            <p:ph idx="1"/>
          </p:nvPr>
        </p:nvSpPr>
        <p:spPr/>
        <p:txBody>
          <a:bodyPr/>
          <a:lstStyle/>
          <a:p>
            <a:r>
              <a:rPr lang="tr-TR" dirty="0"/>
              <a:t>Faaliyet Süreleri: en az 2 en fazla 12 ay</a:t>
            </a:r>
          </a:p>
          <a:p>
            <a:r>
              <a:rPr lang="tr-TR" dirty="0"/>
              <a:t>Faaliyet Dönemi- Süresini uzatabilir miyim? </a:t>
            </a:r>
          </a:p>
          <a:p>
            <a:pPr marL="0" indent="0" algn="just">
              <a:buNone/>
            </a:pPr>
            <a:r>
              <a:rPr lang="tr-TR" dirty="0"/>
              <a:t>- Seçilen öğrenci faaliyete başladıktan sonra faaliyetinin bitiminden en geç 1 ay öncesine kadar varsa faaliyet uzatma talebini </a:t>
            </a:r>
            <a:r>
              <a:rPr lang="tr-TR" dirty="0">
                <a:hlinkClick r:id="rId2"/>
              </a:rPr>
              <a:t>erasmus@ankaramedipol.edu.tr</a:t>
            </a:r>
            <a:r>
              <a:rPr lang="tr-TR" dirty="0"/>
              <a:t> adresine iletebilir. Kurum tarafından değerlendirilir ve karar adaya iletilir. </a:t>
            </a:r>
          </a:p>
        </p:txBody>
      </p:sp>
    </p:spTree>
    <p:extLst>
      <p:ext uri="{BB962C8B-B14F-4D97-AF65-F5344CB8AC3E}">
        <p14:creationId xmlns:p14="http://schemas.microsoft.com/office/powerpoint/2010/main" val="4145582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BAB9B1C1-6266-4541-B779-7A2A5EADB5F4}"/>
              </a:ext>
            </a:extLst>
          </p:cNvPr>
          <p:cNvSpPr>
            <a:spLocks noGrp="1"/>
          </p:cNvSpPr>
          <p:nvPr>
            <p:ph type="title"/>
          </p:nvPr>
        </p:nvSpPr>
        <p:spPr/>
        <p:txBody>
          <a:bodyPr/>
          <a:lstStyle/>
          <a:p>
            <a:pPr algn="ctr"/>
            <a:r>
              <a:rPr lang="tr-TR" b="1" dirty="0"/>
              <a:t>MOBILITY PERIODS</a:t>
            </a:r>
            <a:endParaRPr lang="tr-TR" dirty="0"/>
          </a:p>
        </p:txBody>
      </p:sp>
      <p:sp>
        <p:nvSpPr>
          <p:cNvPr id="3" name="İçerik Yer Tutucusu 2">
            <a:extLst>
              <a:ext uri="{FF2B5EF4-FFF2-40B4-BE49-F238E27FC236}">
                <a16:creationId xmlns:a16="http://schemas.microsoft.com/office/drawing/2014/main" id="{9F0AB7E4-F73E-48A9-AD73-D8B1ACCF5608}"/>
              </a:ext>
            </a:extLst>
          </p:cNvPr>
          <p:cNvSpPr>
            <a:spLocks noGrp="1"/>
          </p:cNvSpPr>
          <p:nvPr>
            <p:ph idx="1"/>
          </p:nvPr>
        </p:nvSpPr>
        <p:spPr/>
        <p:txBody>
          <a:bodyPr/>
          <a:lstStyle/>
          <a:p>
            <a:r>
              <a:rPr lang="en-US" dirty="0"/>
              <a:t>Mobility Periods: minimum </a:t>
            </a:r>
            <a:r>
              <a:rPr lang="tr-TR" dirty="0"/>
              <a:t>2</a:t>
            </a:r>
            <a:r>
              <a:rPr lang="en-US" dirty="0"/>
              <a:t> and maximum 12 months</a:t>
            </a:r>
          </a:p>
          <a:p>
            <a:r>
              <a:rPr lang="en-US" dirty="0"/>
              <a:t>Can I extend the activity period?</a:t>
            </a:r>
          </a:p>
          <a:p>
            <a:pPr marL="0" indent="0">
              <a:buNone/>
            </a:pPr>
            <a:r>
              <a:rPr lang="en-US" dirty="0"/>
              <a:t>- After the selected student starts the activity, he/she can send his/her activity extension request to </a:t>
            </a:r>
            <a:r>
              <a:rPr lang="en-US" dirty="0">
                <a:hlinkClick r:id="rId2"/>
              </a:rPr>
              <a:t>erasmus@ankaramedipol.edu.tr</a:t>
            </a:r>
            <a:r>
              <a:rPr lang="en-US" dirty="0"/>
              <a:t> until one month before the end of the mobility. The institution evaluates it, and the decision is notified to the candidate.</a:t>
            </a:r>
          </a:p>
          <a:p>
            <a:endParaRPr lang="tr-TR" dirty="0"/>
          </a:p>
        </p:txBody>
      </p:sp>
    </p:spTree>
    <p:extLst>
      <p:ext uri="{BB962C8B-B14F-4D97-AF65-F5344CB8AC3E}">
        <p14:creationId xmlns:p14="http://schemas.microsoft.com/office/powerpoint/2010/main" val="21484634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8D414E2A-6AFD-48B7-8D6A-2A8E5C989B4C}"/>
              </a:ext>
            </a:extLst>
          </p:cNvPr>
          <p:cNvSpPr>
            <a:spLocks noGrp="1"/>
          </p:cNvSpPr>
          <p:nvPr>
            <p:ph type="title"/>
          </p:nvPr>
        </p:nvSpPr>
        <p:spPr/>
        <p:txBody>
          <a:bodyPr/>
          <a:lstStyle/>
          <a:p>
            <a:r>
              <a:rPr lang="tr-TR" b="1" dirty="0"/>
              <a:t>ASGARİ VE AZAMİ ŞARTLAR</a:t>
            </a:r>
          </a:p>
        </p:txBody>
      </p:sp>
      <p:sp>
        <p:nvSpPr>
          <p:cNvPr id="3" name="İçerik Yer Tutucusu 2">
            <a:extLst>
              <a:ext uri="{FF2B5EF4-FFF2-40B4-BE49-F238E27FC236}">
                <a16:creationId xmlns:a16="http://schemas.microsoft.com/office/drawing/2014/main" id="{C6249329-B133-442E-AD8D-E78722E418E0}"/>
              </a:ext>
            </a:extLst>
          </p:cNvPr>
          <p:cNvSpPr>
            <a:spLocks noGrp="1"/>
          </p:cNvSpPr>
          <p:nvPr>
            <p:ph idx="1"/>
          </p:nvPr>
        </p:nvSpPr>
        <p:spPr/>
        <p:txBody>
          <a:bodyPr>
            <a:normAutofit/>
          </a:bodyPr>
          <a:lstStyle/>
          <a:p>
            <a:r>
              <a:rPr lang="tr-TR" dirty="0"/>
              <a:t>Üniversitemize kayıtlı, tam zamanlı öğrenci olmak</a:t>
            </a:r>
          </a:p>
          <a:p>
            <a:r>
              <a:rPr lang="tr-TR" dirty="0"/>
              <a:t>Birinci kademe (ön lisans, lisans) öğrencilerinin kümülatif akademik not ortalamasının  asgari </a:t>
            </a:r>
            <a:r>
              <a:rPr lang="tr-TR" b="1" dirty="0"/>
              <a:t>2.30</a:t>
            </a:r>
            <a:r>
              <a:rPr lang="tr-TR" dirty="0"/>
              <a:t>/4 olması; İkinci (yüksek lisans) ve üçüncü kademe (doktora) öğrencilerinin kümülatif akademik not ortalamasının asgari </a:t>
            </a:r>
            <a:r>
              <a:rPr lang="tr-TR" b="1" dirty="0"/>
              <a:t>2.50</a:t>
            </a:r>
            <a:r>
              <a:rPr lang="tr-TR" dirty="0"/>
              <a:t>/4 olması </a:t>
            </a:r>
          </a:p>
          <a:p>
            <a:r>
              <a:rPr lang="tr-TR" dirty="0"/>
              <a:t>Erasmus İngilizce Yeterlilik Sınav Sonucundan en az </a:t>
            </a:r>
            <a:r>
              <a:rPr lang="tr-TR" b="1" dirty="0"/>
              <a:t>65 puan </a:t>
            </a:r>
            <a:r>
              <a:rPr lang="tr-TR" dirty="0"/>
              <a:t>almak</a:t>
            </a:r>
          </a:p>
          <a:p>
            <a:r>
              <a:rPr lang="tr-TR" dirty="0"/>
              <a:t>Faaliyet asgari süresi 2 ay, azami süre ise 12 aydır.</a:t>
            </a:r>
          </a:p>
          <a:p>
            <a:r>
              <a:rPr lang="tr-TR" dirty="0"/>
              <a:t>Öğrencilerin notlarının 4’lük sistemden 100’lük sisteme uyarlanışı YÖK tarafından yayınlanan dönüşüm tablolarına göre yapılacaktır.  </a:t>
            </a:r>
          </a:p>
          <a:p>
            <a:r>
              <a:rPr lang="tr-TR" dirty="0"/>
              <a:t>Öğrencinin disiplin cezası alması veya alttan dersi olması gibi sebepler Erasmus programından faydalanmasına mâni değildir.</a:t>
            </a:r>
          </a:p>
        </p:txBody>
      </p:sp>
    </p:spTree>
    <p:extLst>
      <p:ext uri="{BB962C8B-B14F-4D97-AF65-F5344CB8AC3E}">
        <p14:creationId xmlns:p14="http://schemas.microsoft.com/office/powerpoint/2010/main" val="34664920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48E79620-CD96-4AF9-AE72-58911594E790}"/>
              </a:ext>
            </a:extLst>
          </p:cNvPr>
          <p:cNvSpPr>
            <a:spLocks noGrp="1"/>
          </p:cNvSpPr>
          <p:nvPr>
            <p:ph type="title"/>
          </p:nvPr>
        </p:nvSpPr>
        <p:spPr/>
        <p:txBody>
          <a:bodyPr>
            <a:normAutofit fontScale="90000"/>
          </a:bodyPr>
          <a:lstStyle/>
          <a:p>
            <a:r>
              <a:rPr lang="en-US" b="1" dirty="0"/>
              <a:t>MINIMUM AND MAXIMUM REQUIREMENTS</a:t>
            </a:r>
            <a:br>
              <a:rPr lang="en-US" b="1" dirty="0"/>
            </a:br>
            <a:br>
              <a:rPr lang="en-US" b="1" dirty="0"/>
            </a:br>
            <a:endParaRPr lang="tr-TR" b="1" dirty="0"/>
          </a:p>
        </p:txBody>
      </p:sp>
      <p:sp>
        <p:nvSpPr>
          <p:cNvPr id="3" name="İçerik Yer Tutucusu 2">
            <a:extLst>
              <a:ext uri="{FF2B5EF4-FFF2-40B4-BE49-F238E27FC236}">
                <a16:creationId xmlns:a16="http://schemas.microsoft.com/office/drawing/2014/main" id="{79F1E9E8-8B64-40AB-8E4F-A59F7F469FB4}"/>
              </a:ext>
            </a:extLst>
          </p:cNvPr>
          <p:cNvSpPr>
            <a:spLocks noGrp="1"/>
          </p:cNvSpPr>
          <p:nvPr>
            <p:ph idx="1"/>
          </p:nvPr>
        </p:nvSpPr>
        <p:spPr/>
        <p:txBody>
          <a:bodyPr>
            <a:normAutofit fontScale="85000" lnSpcReduction="20000"/>
          </a:bodyPr>
          <a:lstStyle/>
          <a:p>
            <a:r>
              <a:rPr lang="en-US" dirty="0"/>
              <a:t>Being a full-time student enrolled at our university</a:t>
            </a:r>
            <a:br>
              <a:rPr lang="en-US" dirty="0"/>
            </a:br>
            <a:endParaRPr lang="en-US" dirty="0"/>
          </a:p>
          <a:p>
            <a:r>
              <a:rPr lang="en-US" dirty="0"/>
              <a:t>´First cycle (associate degree, undergraduate) students must have a minimum cumulative GPA of </a:t>
            </a:r>
            <a:r>
              <a:rPr lang="en-US" b="1" dirty="0"/>
              <a:t>2.30/4</a:t>
            </a:r>
            <a:r>
              <a:rPr lang="en-US" dirty="0"/>
              <a:t>; Second (master's) and third cycle (doctoral) students must have a minimum cumulative GPA of </a:t>
            </a:r>
            <a:r>
              <a:rPr lang="en-US" b="1" dirty="0"/>
              <a:t>2.50/4</a:t>
            </a:r>
            <a:br>
              <a:rPr lang="en-US" dirty="0"/>
            </a:br>
            <a:endParaRPr lang="en-US" dirty="0"/>
          </a:p>
          <a:p>
            <a:r>
              <a:rPr lang="en-US" dirty="0"/>
              <a:t>To get at least </a:t>
            </a:r>
            <a:r>
              <a:rPr lang="en-US" b="1" dirty="0"/>
              <a:t>65 points </a:t>
            </a:r>
            <a:r>
              <a:rPr lang="en-US" dirty="0"/>
              <a:t>from the Erasmus English Proficiency Examination</a:t>
            </a:r>
            <a:br>
              <a:rPr lang="en-US" dirty="0"/>
            </a:br>
            <a:endParaRPr lang="en-US" dirty="0"/>
          </a:p>
          <a:p>
            <a:r>
              <a:rPr lang="en-US" dirty="0"/>
              <a:t>The minimum duration of the activity is 2 months and the maximum duration is 12 months.</a:t>
            </a:r>
            <a:br>
              <a:rPr lang="en-US" dirty="0"/>
            </a:br>
            <a:endParaRPr lang="en-US" dirty="0"/>
          </a:p>
          <a:p>
            <a:r>
              <a:rPr lang="en-US" dirty="0"/>
              <a:t>´The adaptation of students' grades from the 4 point system to the 100 point system will be made according to the conversion tables published by YÖK (Council of Higher Education).</a:t>
            </a:r>
            <a:br>
              <a:rPr lang="en-US" dirty="0"/>
            </a:br>
            <a:endParaRPr lang="en-US" dirty="0"/>
          </a:p>
          <a:p>
            <a:r>
              <a:rPr lang="en-US" dirty="0"/>
              <a:t>´Reasons such as disciplinary penalties or having lower courses do not prevent the student from benefiting from the Erasmus program.</a:t>
            </a:r>
          </a:p>
          <a:p>
            <a:endParaRPr lang="tr-TR" dirty="0"/>
          </a:p>
        </p:txBody>
      </p:sp>
    </p:spTree>
    <p:extLst>
      <p:ext uri="{BB962C8B-B14F-4D97-AF65-F5344CB8AC3E}">
        <p14:creationId xmlns:p14="http://schemas.microsoft.com/office/powerpoint/2010/main" val="56696520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8A96B4C-C92C-41DD-B981-2926E3A7F536}"/>
              </a:ext>
            </a:extLst>
          </p:cNvPr>
          <p:cNvSpPr>
            <a:spLocks noGrp="1"/>
          </p:cNvSpPr>
          <p:nvPr>
            <p:ph type="title"/>
          </p:nvPr>
        </p:nvSpPr>
        <p:spPr/>
        <p:txBody>
          <a:bodyPr/>
          <a:lstStyle/>
          <a:p>
            <a:r>
              <a:rPr lang="tr-TR" b="1" dirty="0"/>
              <a:t>ADAY ÖĞRENCİ SEÇİMLERİ</a:t>
            </a:r>
          </a:p>
        </p:txBody>
      </p:sp>
      <p:sp>
        <p:nvSpPr>
          <p:cNvPr id="3" name="İçerik Yer Tutucusu 2">
            <a:extLst>
              <a:ext uri="{FF2B5EF4-FFF2-40B4-BE49-F238E27FC236}">
                <a16:creationId xmlns:a16="http://schemas.microsoft.com/office/drawing/2014/main" id="{408DF4BD-0648-4C8D-A310-4E82B16EC264}"/>
              </a:ext>
            </a:extLst>
          </p:cNvPr>
          <p:cNvSpPr>
            <a:spLocks noGrp="1"/>
          </p:cNvSpPr>
          <p:nvPr>
            <p:ph idx="1"/>
          </p:nvPr>
        </p:nvSpPr>
        <p:spPr/>
        <p:txBody>
          <a:bodyPr/>
          <a:lstStyle/>
          <a:p>
            <a:r>
              <a:rPr lang="tr-TR" dirty="0"/>
              <a:t>Öğrenci seçimleri, asgari şartları sağlayarak başvuruda bulunan öğrenciler arasından, Merkez tarafından ilan edilen değerlendirme ölçütleri ve ağırlıklı puanları dikkate alınarak puanların en yüksekten aşağıya doğru sıralanması ve tercih sırası/puan/bütçe kriterlerine göre gerçekleştirilir ve aday Erasmus öğrencisi olarak belirlenmesi suretiyle gerçekleştirilir. </a:t>
            </a:r>
          </a:p>
          <a:p>
            <a:r>
              <a:rPr lang="tr-TR" dirty="0"/>
              <a:t>En yüksek puanı alan öğrenciler bütçe kontenjanı dâhilinde seçilir. </a:t>
            </a:r>
          </a:p>
        </p:txBody>
      </p:sp>
    </p:spTree>
    <p:extLst>
      <p:ext uri="{BB962C8B-B14F-4D97-AF65-F5344CB8AC3E}">
        <p14:creationId xmlns:p14="http://schemas.microsoft.com/office/powerpoint/2010/main" val="77947812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6B69C7DB-9117-4109-9772-10CA9B716937}"/>
              </a:ext>
            </a:extLst>
          </p:cNvPr>
          <p:cNvSpPr>
            <a:spLocks noGrp="1"/>
          </p:cNvSpPr>
          <p:nvPr>
            <p:ph type="title"/>
          </p:nvPr>
        </p:nvSpPr>
        <p:spPr/>
        <p:txBody>
          <a:bodyPr/>
          <a:lstStyle/>
          <a:p>
            <a:r>
              <a:rPr lang="tr-TR" b="1" dirty="0"/>
              <a:t>CANDIDATE</a:t>
            </a:r>
            <a:r>
              <a:rPr lang="tr-TR" dirty="0"/>
              <a:t> </a:t>
            </a:r>
            <a:r>
              <a:rPr lang="tr-TR" b="1" dirty="0"/>
              <a:t>ELECTIONS</a:t>
            </a:r>
            <a:endParaRPr lang="tr-TR" dirty="0"/>
          </a:p>
        </p:txBody>
      </p:sp>
      <p:sp>
        <p:nvSpPr>
          <p:cNvPr id="3" name="İçerik Yer Tutucusu 2">
            <a:extLst>
              <a:ext uri="{FF2B5EF4-FFF2-40B4-BE49-F238E27FC236}">
                <a16:creationId xmlns:a16="http://schemas.microsoft.com/office/drawing/2014/main" id="{15C96BE5-1B6B-4A64-AA9C-79792807E81F}"/>
              </a:ext>
            </a:extLst>
          </p:cNvPr>
          <p:cNvSpPr>
            <a:spLocks noGrp="1"/>
          </p:cNvSpPr>
          <p:nvPr>
            <p:ph idx="1"/>
          </p:nvPr>
        </p:nvSpPr>
        <p:spPr/>
        <p:txBody>
          <a:bodyPr/>
          <a:lstStyle/>
          <a:p>
            <a:pPr algn="just"/>
            <a:r>
              <a:rPr lang="en-US" dirty="0"/>
              <a:t>Student selection is carried out among the students who apply by meeting the minimum requirements, taking into account the evaluation criteria and weighted scores announced by the Center, ranking the scores from the highest to the lowest and according to the order of preference/score/budget criteria and determining them as candidate Erasmus students.</a:t>
            </a:r>
            <a:r>
              <a:rPr lang="tr-TR" dirty="0"/>
              <a:t> </a:t>
            </a:r>
            <a:r>
              <a:rPr lang="en-US" dirty="0"/>
              <a:t>The students with the highest score are selected within the budget quota.</a:t>
            </a:r>
            <a:endParaRPr lang="tr-TR" dirty="0"/>
          </a:p>
        </p:txBody>
      </p:sp>
    </p:spTree>
    <p:extLst>
      <p:ext uri="{BB962C8B-B14F-4D97-AF65-F5344CB8AC3E}">
        <p14:creationId xmlns:p14="http://schemas.microsoft.com/office/powerpoint/2010/main" val="32685346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CCBA7DB-487B-4995-9EC7-D3944CB8FECA}"/>
              </a:ext>
            </a:extLst>
          </p:cNvPr>
          <p:cNvSpPr>
            <a:spLocks noGrp="1"/>
          </p:cNvSpPr>
          <p:nvPr>
            <p:ph type="title"/>
          </p:nvPr>
        </p:nvSpPr>
        <p:spPr>
          <a:xfrm>
            <a:off x="2592926" y="624110"/>
            <a:ext cx="7299220" cy="1280890"/>
          </a:xfrm>
        </p:spPr>
        <p:txBody>
          <a:bodyPr>
            <a:normAutofit fontScale="90000"/>
          </a:bodyPr>
          <a:lstStyle/>
          <a:p>
            <a:r>
              <a:rPr lang="tr-TR" b="1" dirty="0"/>
              <a:t>SEÇİM KRİTERLERİ</a:t>
            </a:r>
            <a:br>
              <a:rPr lang="tr-TR" b="1" dirty="0"/>
            </a:br>
            <a:br>
              <a:rPr lang="en-US" b="1" dirty="0"/>
            </a:br>
            <a:endParaRPr lang="tr-TR" b="1" dirty="0"/>
          </a:p>
        </p:txBody>
      </p:sp>
      <p:graphicFrame>
        <p:nvGraphicFramePr>
          <p:cNvPr id="5" name="İçerik Yer Tutucusu 4">
            <a:extLst>
              <a:ext uri="{FF2B5EF4-FFF2-40B4-BE49-F238E27FC236}">
                <a16:creationId xmlns:a16="http://schemas.microsoft.com/office/drawing/2014/main" id="{5A6219D1-5C66-3DB4-49CF-0062CD886A5E}"/>
              </a:ext>
            </a:extLst>
          </p:cNvPr>
          <p:cNvGraphicFramePr>
            <a:graphicFrameLocks noGrp="1"/>
          </p:cNvGraphicFramePr>
          <p:nvPr>
            <p:ph idx="1"/>
            <p:extLst>
              <p:ext uri="{D42A27DB-BD31-4B8C-83A1-F6EECF244321}">
                <p14:modId xmlns:p14="http://schemas.microsoft.com/office/powerpoint/2010/main" val="4102428614"/>
              </p:ext>
            </p:extLst>
          </p:nvPr>
        </p:nvGraphicFramePr>
        <p:xfrm>
          <a:off x="1101436" y="1132160"/>
          <a:ext cx="9996055" cy="5441039"/>
        </p:xfrm>
        <a:graphic>
          <a:graphicData uri="http://schemas.openxmlformats.org/drawingml/2006/table">
            <a:tbl>
              <a:tblPr firstRow="1" firstCol="1" bandRow="1">
                <a:tableStyleId>{5C22544A-7EE6-4342-B048-85BDC9FD1C3A}</a:tableStyleId>
              </a:tblPr>
              <a:tblGrid>
                <a:gridCol w="7557114">
                  <a:extLst>
                    <a:ext uri="{9D8B030D-6E8A-4147-A177-3AD203B41FA5}">
                      <a16:colId xmlns:a16="http://schemas.microsoft.com/office/drawing/2014/main" val="3037574171"/>
                    </a:ext>
                  </a:extLst>
                </a:gridCol>
                <a:gridCol w="2438941">
                  <a:extLst>
                    <a:ext uri="{9D8B030D-6E8A-4147-A177-3AD203B41FA5}">
                      <a16:colId xmlns:a16="http://schemas.microsoft.com/office/drawing/2014/main" val="1708965255"/>
                    </a:ext>
                  </a:extLst>
                </a:gridCol>
              </a:tblGrid>
              <a:tr h="187122">
                <a:tc gridSpan="2">
                  <a:txBody>
                    <a:bodyPr/>
                    <a:lstStyle/>
                    <a:p>
                      <a:pPr>
                        <a:lnSpc>
                          <a:spcPct val="115000"/>
                        </a:lnSpc>
                        <a:spcAft>
                          <a:spcPts val="800"/>
                        </a:spcAft>
                        <a:buNone/>
                      </a:pPr>
                      <a:r>
                        <a:rPr lang="tr-TR" sz="1100" kern="0" dirty="0">
                          <a:effectLst/>
                        </a:rPr>
                        <a:t>2026 Sözleşme Dönemi Erasmus+ KA131 Programı Öğrenci Hareketliliği Değerlendirme Ölçütleri</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hMerge="1">
                  <a:txBody>
                    <a:bodyPr/>
                    <a:lstStyle/>
                    <a:p>
                      <a:endParaRPr lang="tr-TR"/>
                    </a:p>
                  </a:txBody>
                  <a:tcPr/>
                </a:tc>
                <a:extLst>
                  <a:ext uri="{0D108BD9-81ED-4DB2-BD59-A6C34878D82A}">
                    <a16:rowId xmlns:a16="http://schemas.microsoft.com/office/drawing/2014/main" val="2769333468"/>
                  </a:ext>
                </a:extLst>
              </a:tr>
              <a:tr h="170304">
                <a:tc>
                  <a:txBody>
                    <a:bodyPr/>
                    <a:lstStyle/>
                    <a:p>
                      <a:pPr>
                        <a:lnSpc>
                          <a:spcPct val="115000"/>
                        </a:lnSpc>
                        <a:spcAft>
                          <a:spcPts val="800"/>
                        </a:spcAft>
                        <a:buNone/>
                      </a:pPr>
                      <a:r>
                        <a:rPr lang="tr-TR" sz="1100" kern="0">
                          <a:effectLst/>
                        </a:rPr>
                        <a:t>Ölçüt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Ağırlıklı Puan</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4097838271"/>
                  </a:ext>
                </a:extLst>
              </a:tr>
              <a:tr h="326197">
                <a:tc>
                  <a:txBody>
                    <a:bodyPr/>
                    <a:lstStyle/>
                    <a:p>
                      <a:pPr>
                        <a:lnSpc>
                          <a:spcPct val="115000"/>
                        </a:lnSpc>
                        <a:spcAft>
                          <a:spcPts val="800"/>
                        </a:spcAft>
                        <a:buNone/>
                      </a:pPr>
                      <a:r>
                        <a:rPr lang="tr-TR" sz="1100" kern="0">
                          <a:effectLst/>
                        </a:rPr>
                        <a:t>Akademik başarı düzeyi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%50 (toplam 100 puan üzerinden)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2109483083"/>
                  </a:ext>
                </a:extLst>
              </a:tr>
              <a:tr h="326197">
                <a:tc>
                  <a:txBody>
                    <a:bodyPr/>
                    <a:lstStyle/>
                    <a:p>
                      <a:pPr>
                        <a:lnSpc>
                          <a:spcPct val="115000"/>
                        </a:lnSpc>
                        <a:spcAft>
                          <a:spcPts val="800"/>
                        </a:spcAft>
                        <a:buNone/>
                        <a:tabLst>
                          <a:tab pos="1369695" algn="ctr"/>
                        </a:tabLst>
                      </a:pPr>
                      <a:r>
                        <a:rPr lang="tr-TR" sz="1100" kern="0" dirty="0">
                          <a:effectLst/>
                        </a:rPr>
                        <a:t>Dil </a:t>
                      </a:r>
                      <a:r>
                        <a:rPr lang="tr-TR" sz="1100" kern="0" dirty="0" err="1">
                          <a:effectLst/>
                        </a:rPr>
                        <a:t>seviyei</a:t>
                      </a:r>
                      <a:r>
                        <a:rPr lang="tr-TR" sz="1100" kern="0" dirty="0">
                          <a:effectLst/>
                        </a:rPr>
                        <a:t> 	</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%50 (toplam 100 puan üzerinden)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1687449928"/>
                  </a:ext>
                </a:extLst>
              </a:tr>
              <a:tr h="170304">
                <a:tc>
                  <a:txBody>
                    <a:bodyPr/>
                    <a:lstStyle/>
                    <a:p>
                      <a:pPr>
                        <a:lnSpc>
                          <a:spcPct val="115000"/>
                        </a:lnSpc>
                        <a:spcAft>
                          <a:spcPts val="800"/>
                        </a:spcAft>
                        <a:buNone/>
                      </a:pPr>
                      <a:r>
                        <a:rPr lang="tr-TR" sz="1100" kern="0">
                          <a:effectLst/>
                        </a:rPr>
                        <a:t>Şehit ve gazi çocuklarına (Belgelenmesi kaydıyla)</a:t>
                      </a:r>
                      <a:r>
                        <a:rPr lang="tr-TR" sz="1100" kern="0" baseline="30000">
                          <a:effectLst/>
                        </a:rPr>
                        <a:t>1</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+15 puan</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1061978791"/>
                  </a:ext>
                </a:extLst>
              </a:tr>
              <a:tr h="446460">
                <a:tc>
                  <a:txBody>
                    <a:bodyPr/>
                    <a:lstStyle/>
                    <a:p>
                      <a:pPr>
                        <a:lnSpc>
                          <a:spcPct val="115000"/>
                        </a:lnSpc>
                        <a:spcAft>
                          <a:spcPts val="800"/>
                        </a:spcAft>
                        <a:buNone/>
                      </a:pPr>
                      <a:r>
                        <a:rPr lang="tr-TR" sz="1100" kern="0" dirty="0">
                          <a:effectLst/>
                        </a:rPr>
                        <a:t>Engelli öğrencilere (Engelliliğin belgelenmesi kaydıyla) </a:t>
                      </a:r>
                      <a:r>
                        <a:rPr lang="tr-TR" sz="1100" kern="0" baseline="30000" dirty="0">
                          <a:effectLst/>
                        </a:rPr>
                        <a:t>2</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+10 puan</a:t>
                      </a:r>
                      <a:endParaRPr lang="tr-TR" sz="1100" kern="100">
                        <a:effectLst/>
                      </a:endParaRPr>
                    </a:p>
                    <a:p>
                      <a:pPr>
                        <a:lnSpc>
                          <a:spcPct val="115000"/>
                        </a:lnSpc>
                        <a:spcAft>
                          <a:spcPts val="800"/>
                        </a:spcAft>
                        <a:buNone/>
                      </a:pPr>
                      <a:r>
                        <a:rPr lang="tr-TR" sz="1100" kern="0">
                          <a:effectLst/>
                        </a:rPr>
                        <a:t>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1279207549"/>
                  </a:ext>
                </a:extLst>
              </a:tr>
              <a:tr h="494082">
                <a:tc>
                  <a:txBody>
                    <a:bodyPr/>
                    <a:lstStyle/>
                    <a:p>
                      <a:pPr>
                        <a:lnSpc>
                          <a:spcPct val="115000"/>
                        </a:lnSpc>
                        <a:spcAft>
                          <a:spcPts val="800"/>
                        </a:spcAft>
                        <a:buNone/>
                      </a:pPr>
                      <a:r>
                        <a:rPr lang="tr-TR" sz="1100" kern="0" dirty="0">
                          <a:effectLst/>
                        </a:rPr>
                        <a:t>2828 Sayılı Sosyal Hizmetler Kanunu ile 5395 sayılı Çocuk Koruma Kanunu Kapsamında haklarında geçmişte veya halen korunma, bakım veya barınma kararı alınmış öğrencilere (Belgelenmesi kaydıyla)</a:t>
                      </a:r>
                      <a:r>
                        <a:rPr lang="tr-TR" sz="1100" kern="0" baseline="30000" dirty="0">
                          <a:effectLst/>
                        </a:rPr>
                        <a:t>3</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+10 puan</a:t>
                      </a:r>
                      <a:endParaRPr lang="tr-TR" sz="1100" kern="100">
                        <a:effectLst/>
                      </a:endParaRPr>
                    </a:p>
                    <a:p>
                      <a:pPr>
                        <a:lnSpc>
                          <a:spcPct val="115000"/>
                        </a:lnSpc>
                        <a:spcAft>
                          <a:spcPts val="800"/>
                        </a:spcAft>
                        <a:buNone/>
                      </a:pPr>
                      <a:r>
                        <a:rPr lang="tr-TR" sz="1100" kern="0">
                          <a:effectLst/>
                        </a:rPr>
                        <a:t>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3838577696"/>
                  </a:ext>
                </a:extLst>
              </a:tr>
              <a:tr h="446341">
                <a:tc>
                  <a:txBody>
                    <a:bodyPr/>
                    <a:lstStyle/>
                    <a:p>
                      <a:pPr>
                        <a:lnSpc>
                          <a:spcPct val="115000"/>
                        </a:lnSpc>
                        <a:spcAft>
                          <a:spcPts val="800"/>
                        </a:spcAft>
                        <a:buNone/>
                      </a:pPr>
                      <a:r>
                        <a:rPr lang="tr-TR" sz="1100" kern="0" dirty="0">
                          <a:effectLst/>
                        </a:rPr>
                        <a:t>Kendileri veya 1. derece yakınları (öz/üvey) AFAD’dan</a:t>
                      </a:r>
                      <a:endParaRPr lang="tr-TR" sz="1100" kern="100" dirty="0">
                        <a:effectLst/>
                      </a:endParaRPr>
                    </a:p>
                    <a:p>
                      <a:pPr>
                        <a:lnSpc>
                          <a:spcPct val="115000"/>
                        </a:lnSpc>
                        <a:spcAft>
                          <a:spcPts val="800"/>
                        </a:spcAft>
                        <a:buNone/>
                      </a:pPr>
                      <a:r>
                        <a:rPr lang="tr-TR" sz="1100" kern="0" dirty="0">
                          <a:effectLst/>
                        </a:rPr>
                        <a:t>Afetzede yardımı alanlar</a:t>
                      </a:r>
                      <a:r>
                        <a:rPr lang="tr-TR" sz="1100" kern="0" baseline="30000" dirty="0">
                          <a:effectLst/>
                        </a:rPr>
                        <a:t>4</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dirty="0">
                          <a:effectLst/>
                        </a:rPr>
                        <a:t>+10 puan</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3311955150"/>
                  </a:ext>
                </a:extLst>
              </a:tr>
              <a:tr h="170304">
                <a:tc>
                  <a:txBody>
                    <a:bodyPr/>
                    <a:lstStyle/>
                    <a:p>
                      <a:pPr>
                        <a:lnSpc>
                          <a:spcPct val="115000"/>
                        </a:lnSpc>
                        <a:spcAft>
                          <a:spcPts val="800"/>
                        </a:spcAft>
                        <a:buNone/>
                      </a:pPr>
                      <a:r>
                        <a:rPr lang="tr-TR" sz="1100" kern="0" dirty="0">
                          <a:effectLst/>
                        </a:rPr>
                        <a:t>Dijital becerileri geliştirmeye yönelik stajlar (</a:t>
                      </a:r>
                      <a:r>
                        <a:rPr lang="tr-TR" sz="1100" kern="0" dirty="0" err="1">
                          <a:effectLst/>
                        </a:rPr>
                        <a:t>DOTs</a:t>
                      </a:r>
                      <a:r>
                        <a:rPr lang="tr-TR" sz="1100" kern="0" dirty="0">
                          <a:effectLst/>
                        </a:rPr>
                        <a:t>) önceliklendirilir </a:t>
                      </a:r>
                      <a:r>
                        <a:rPr lang="tr-TR" sz="1100" kern="0" baseline="30000" dirty="0">
                          <a:effectLst/>
                        </a:rPr>
                        <a:t>5</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+5 puan</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883245955"/>
                  </a:ext>
                </a:extLst>
              </a:tr>
              <a:tr h="170304">
                <a:tc>
                  <a:txBody>
                    <a:bodyPr/>
                    <a:lstStyle/>
                    <a:p>
                      <a:pPr>
                        <a:lnSpc>
                          <a:spcPct val="115000"/>
                        </a:lnSpc>
                        <a:spcAft>
                          <a:spcPts val="800"/>
                        </a:spcAft>
                        <a:buNone/>
                      </a:pPr>
                      <a:r>
                        <a:rPr lang="tr-TR" sz="1100" kern="0" dirty="0">
                          <a:effectLst/>
                        </a:rPr>
                        <a:t>Zorunlu staj kapsamında başvuru yapma</a:t>
                      </a:r>
                      <a:r>
                        <a:rPr lang="tr-TR" sz="1100" kern="0" baseline="30000" dirty="0">
                          <a:effectLst/>
                        </a:rPr>
                        <a:t>6</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+5 puan</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356809017"/>
                  </a:ext>
                </a:extLst>
              </a:tr>
              <a:tr h="326086">
                <a:tc>
                  <a:txBody>
                    <a:bodyPr/>
                    <a:lstStyle/>
                    <a:p>
                      <a:pPr>
                        <a:lnSpc>
                          <a:spcPct val="115000"/>
                        </a:lnSpc>
                        <a:spcAft>
                          <a:spcPts val="800"/>
                        </a:spcAft>
                        <a:buNone/>
                      </a:pPr>
                      <a:r>
                        <a:rPr lang="tr-TR" sz="1100" kern="0" dirty="0">
                          <a:effectLst/>
                        </a:rPr>
                        <a:t>Aynı proje türü kapsamında aynı öğrenim kademesi içerisinde daha önce yararlanma (Hibeli veya hibesiz)</a:t>
                      </a:r>
                      <a:r>
                        <a:rPr lang="tr-TR" sz="1100" kern="0" baseline="30000" dirty="0">
                          <a:effectLst/>
                        </a:rPr>
                        <a:t>7</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-10 puan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3351298093"/>
                  </a:ext>
                </a:extLst>
              </a:tr>
              <a:tr h="170304">
                <a:tc>
                  <a:txBody>
                    <a:bodyPr/>
                    <a:lstStyle/>
                    <a:p>
                      <a:pPr>
                        <a:lnSpc>
                          <a:spcPct val="115000"/>
                        </a:lnSpc>
                        <a:spcAft>
                          <a:spcPts val="800"/>
                        </a:spcAft>
                        <a:buNone/>
                      </a:pPr>
                      <a:r>
                        <a:rPr lang="tr-TR" sz="1100" kern="0" dirty="0">
                          <a:effectLst/>
                        </a:rPr>
                        <a:t>Vatandaşı olunan ülkede hareketliliğe katılma </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-10 puan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3230649503"/>
                  </a:ext>
                </a:extLst>
              </a:tr>
              <a:tr h="446460">
                <a:tc>
                  <a:txBody>
                    <a:bodyPr/>
                    <a:lstStyle/>
                    <a:p>
                      <a:pPr>
                        <a:lnSpc>
                          <a:spcPct val="115000"/>
                        </a:lnSpc>
                        <a:spcAft>
                          <a:spcPts val="800"/>
                        </a:spcAft>
                        <a:buNone/>
                      </a:pPr>
                      <a:r>
                        <a:rPr lang="tr-TR" sz="1100" kern="0">
                          <a:effectLst/>
                        </a:rPr>
                        <a:t>Hareketliliğe seçildiği halde süresinde feragat bildiriminde bulunmaksızın hareketliliğe katılmama</a:t>
                      </a:r>
                      <a:r>
                        <a:rPr lang="tr-TR" sz="1100" kern="0" baseline="30000">
                          <a:effectLst/>
                        </a:rPr>
                        <a:t>8</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-10 puan </a:t>
                      </a:r>
                      <a:endParaRPr lang="tr-TR" sz="1100" kern="100">
                        <a:effectLst/>
                      </a:endParaRPr>
                    </a:p>
                    <a:p>
                      <a:pPr>
                        <a:lnSpc>
                          <a:spcPct val="115000"/>
                        </a:lnSpc>
                        <a:spcAft>
                          <a:spcPts val="800"/>
                        </a:spcAft>
                        <a:buNone/>
                      </a:pPr>
                      <a:r>
                        <a:rPr lang="tr-TR" sz="1100" kern="0">
                          <a:effectLst/>
                        </a:rPr>
                        <a:t>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4266719853"/>
                  </a:ext>
                </a:extLst>
              </a:tr>
              <a:tr h="446460">
                <a:tc>
                  <a:txBody>
                    <a:bodyPr/>
                    <a:lstStyle/>
                    <a:p>
                      <a:pPr>
                        <a:lnSpc>
                          <a:spcPct val="115000"/>
                        </a:lnSpc>
                        <a:spcAft>
                          <a:spcPts val="800"/>
                        </a:spcAft>
                        <a:buNone/>
                      </a:pPr>
                      <a:r>
                        <a:rPr lang="tr-TR" sz="1100" kern="0" dirty="0">
                          <a:effectLst/>
                        </a:rPr>
                        <a:t>İki hareketlilik türüne birden aynı anda başvurma (Öğrencinin tercih ettiği hareketlilik türüne azaltma uygulanır) </a:t>
                      </a:r>
                      <a:r>
                        <a:rPr lang="tr-TR" sz="1100" kern="0" baseline="30000" dirty="0">
                          <a:effectLst/>
                        </a:rPr>
                        <a:t>9</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-10 puan </a:t>
                      </a:r>
                      <a:endParaRPr lang="tr-TR" sz="1100" kern="100">
                        <a:effectLst/>
                      </a:endParaRPr>
                    </a:p>
                    <a:p>
                      <a:pPr>
                        <a:lnSpc>
                          <a:spcPct val="115000"/>
                        </a:lnSpc>
                        <a:spcAft>
                          <a:spcPts val="800"/>
                        </a:spcAft>
                        <a:buNone/>
                      </a:pPr>
                      <a:r>
                        <a:rPr lang="tr-TR" sz="1100" kern="0">
                          <a:effectLst/>
                        </a:rPr>
                        <a:t>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4027013821"/>
                  </a:ext>
                </a:extLst>
              </a:tr>
              <a:tr h="494082">
                <a:tc>
                  <a:txBody>
                    <a:bodyPr/>
                    <a:lstStyle/>
                    <a:p>
                      <a:pPr>
                        <a:lnSpc>
                          <a:spcPct val="115000"/>
                        </a:lnSpc>
                        <a:spcAft>
                          <a:spcPts val="800"/>
                        </a:spcAft>
                        <a:buNone/>
                      </a:pPr>
                      <a:r>
                        <a:rPr lang="tr-TR" sz="1100" kern="0" dirty="0">
                          <a:effectLst/>
                        </a:rPr>
                        <a:t>Hareketliliğe seçilen öğrenciler için: Yükseköğretim kurumu tarafından hareketlilikle ilgili olarak düzenlenen toplantılara/eğitimlere mazeretsiz katılmama (Öğrencinin Erasmus’a tekrar başvurması halinde uygulanır) </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a:effectLst/>
                        </a:rPr>
                        <a:t>-5 puan </a:t>
                      </a:r>
                      <a:endParaRPr lang="tr-TR" sz="1100" kern="100">
                        <a:effectLst/>
                      </a:endParaRPr>
                    </a:p>
                    <a:p>
                      <a:pPr>
                        <a:lnSpc>
                          <a:spcPct val="115000"/>
                        </a:lnSpc>
                        <a:spcAft>
                          <a:spcPts val="800"/>
                        </a:spcAft>
                        <a:buNone/>
                      </a:pPr>
                      <a:r>
                        <a:rPr lang="tr-TR" sz="1100" kern="0">
                          <a:effectLst/>
                        </a:rPr>
                        <a:t> </a:t>
                      </a:r>
                      <a:endParaRPr lang="tr-TR" sz="1100" kern="10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164902877"/>
                  </a:ext>
                </a:extLst>
              </a:tr>
              <a:tr h="446460">
                <a:tc>
                  <a:txBody>
                    <a:bodyPr/>
                    <a:lstStyle/>
                    <a:p>
                      <a:pPr>
                        <a:lnSpc>
                          <a:spcPct val="115000"/>
                        </a:lnSpc>
                        <a:spcAft>
                          <a:spcPts val="800"/>
                        </a:spcAft>
                        <a:buNone/>
                      </a:pPr>
                      <a:r>
                        <a:rPr lang="tr-TR" sz="1100" kern="0" dirty="0">
                          <a:effectLst/>
                        </a:rPr>
                        <a:t>Dil sınavına gireceğini beyan edip mazeretsiz girmeme (Öğrencinin Erasmus’a tekrar başvurması halinde uygulanır) </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tc>
                  <a:txBody>
                    <a:bodyPr/>
                    <a:lstStyle/>
                    <a:p>
                      <a:pPr>
                        <a:lnSpc>
                          <a:spcPct val="115000"/>
                        </a:lnSpc>
                        <a:spcAft>
                          <a:spcPts val="800"/>
                        </a:spcAft>
                        <a:buNone/>
                      </a:pPr>
                      <a:r>
                        <a:rPr lang="tr-TR" sz="1100" kern="0" dirty="0">
                          <a:effectLst/>
                        </a:rPr>
                        <a:t>-5 puan </a:t>
                      </a:r>
                      <a:endParaRPr lang="tr-TR" sz="1100" kern="100" dirty="0">
                        <a:effectLst/>
                      </a:endParaRPr>
                    </a:p>
                    <a:p>
                      <a:pPr>
                        <a:lnSpc>
                          <a:spcPct val="115000"/>
                        </a:lnSpc>
                        <a:spcAft>
                          <a:spcPts val="800"/>
                        </a:spcAft>
                        <a:buNone/>
                      </a:pPr>
                      <a:r>
                        <a:rPr lang="tr-TR" sz="1100" kern="0" dirty="0">
                          <a:effectLst/>
                        </a:rPr>
                        <a:t> </a:t>
                      </a:r>
                      <a:endParaRPr lang="tr-TR" sz="1100" kern="100" dirty="0">
                        <a:effectLst/>
                        <a:latin typeface="Aptos" panose="020B0004020202020204" pitchFamily="34" charset="0"/>
                        <a:ea typeface="Aptos" panose="020B0004020202020204" pitchFamily="34" charset="0"/>
                        <a:cs typeface="Times New Roman" panose="02020603050405020304" pitchFamily="18" charset="0"/>
                      </a:endParaRPr>
                    </a:p>
                  </a:txBody>
                  <a:tcPr marL="40362" marR="40362" marT="0" marB="0"/>
                </a:tc>
                <a:extLst>
                  <a:ext uri="{0D108BD9-81ED-4DB2-BD59-A6C34878D82A}">
                    <a16:rowId xmlns:a16="http://schemas.microsoft.com/office/drawing/2014/main" val="1213815151"/>
                  </a:ext>
                </a:extLst>
              </a:tr>
            </a:tbl>
          </a:graphicData>
        </a:graphic>
      </p:graphicFrame>
    </p:spTree>
    <p:extLst>
      <p:ext uri="{BB962C8B-B14F-4D97-AF65-F5344CB8AC3E}">
        <p14:creationId xmlns:p14="http://schemas.microsoft.com/office/powerpoint/2010/main" val="328331427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F7E8610-2DF7-4AF0-B876-0F3B7882A6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1C8C023-62A6-4DA0-8DF4-3F4EA94090D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230669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tr-TR"/>
          </a:p>
        </p:txBody>
      </p:sp>
      <p:sp>
        <p:nvSpPr>
          <p:cNvPr id="2" name="Başlık 1">
            <a:extLst>
              <a:ext uri="{FF2B5EF4-FFF2-40B4-BE49-F238E27FC236}">
                <a16:creationId xmlns:a16="http://schemas.microsoft.com/office/drawing/2014/main" id="{D209B13A-746F-2128-6131-58C34A5D70AF}"/>
              </a:ext>
            </a:extLst>
          </p:cNvPr>
          <p:cNvSpPr>
            <a:spLocks noGrp="1"/>
          </p:cNvSpPr>
          <p:nvPr>
            <p:ph type="title"/>
          </p:nvPr>
        </p:nvSpPr>
        <p:spPr>
          <a:xfrm>
            <a:off x="1843391" y="624110"/>
            <a:ext cx="9383408" cy="1280890"/>
          </a:xfrm>
        </p:spPr>
        <p:txBody>
          <a:bodyPr>
            <a:normAutofit/>
          </a:bodyPr>
          <a:lstStyle/>
          <a:p>
            <a:pPr marL="0" marR="0" lvl="0" indent="0" defTabSz="914400" rtl="0" eaLnBrk="0" fontAlgn="base" latinLnBrk="0" hangingPunct="0">
              <a:lnSpc>
                <a:spcPct val="90000"/>
              </a:lnSpc>
              <a:spcBef>
                <a:spcPct val="0"/>
              </a:spcBef>
              <a:spcAft>
                <a:spcPct val="0"/>
              </a:spcAft>
              <a:buClrTx/>
              <a:buSzTx/>
              <a:buFontTx/>
              <a:buNone/>
              <a:tabLst/>
            </a:pPr>
            <a:r>
              <a:rPr kumimoji="0" lang="tr-TR" altLang="tr-TR" sz="2800" b="1" i="0" u="none" strike="noStrike" cap="none" normalizeH="0" baseline="0">
                <a:ln>
                  <a:noFill/>
                </a:ln>
                <a:solidFill>
                  <a:schemeClr val="bg1"/>
                </a:solidFill>
                <a:effectLst/>
                <a:latin typeface="Arial" panose="020B0604020202020204" pitchFamily="34" charset="0"/>
              </a:rPr>
              <a:t>2026 Contract Period Erasmus+ KA131 Programme – Assessment Criteria for Student Mobility</a:t>
            </a:r>
          </a:p>
          <a:p>
            <a:pPr marL="0" marR="0" lvl="0" indent="0" defTabSz="914400" rtl="0" eaLnBrk="0" fontAlgn="base" latinLnBrk="0" hangingPunct="0">
              <a:lnSpc>
                <a:spcPct val="90000"/>
              </a:lnSpc>
              <a:spcBef>
                <a:spcPct val="0"/>
              </a:spcBef>
              <a:spcAft>
                <a:spcPct val="0"/>
              </a:spcAft>
              <a:buClrTx/>
              <a:buSzTx/>
              <a:buFontTx/>
              <a:buNone/>
              <a:tabLst/>
            </a:pPr>
            <a:endParaRPr kumimoji="0" lang="tr-TR" altLang="tr-TR" sz="2800" b="0" i="0" u="none" strike="noStrike" cap="none" normalizeH="0" baseline="0">
              <a:ln>
                <a:noFill/>
              </a:ln>
              <a:solidFill>
                <a:schemeClr val="bg1"/>
              </a:solidFill>
              <a:effectLst/>
              <a:latin typeface="Arial" panose="020B0604020202020204" pitchFamily="34" charset="0"/>
            </a:endParaRPr>
          </a:p>
        </p:txBody>
      </p:sp>
      <p:sp>
        <p:nvSpPr>
          <p:cNvPr id="14" name="Freeform 11">
            <a:extLst>
              <a:ext uri="{FF2B5EF4-FFF2-40B4-BE49-F238E27FC236}">
                <a16:creationId xmlns:a16="http://schemas.microsoft.com/office/drawing/2014/main" id="{26B9FE07-322E-43FB-8707-C9826BD903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tr-TR"/>
          </a:p>
        </p:txBody>
      </p:sp>
      <p:graphicFrame>
        <p:nvGraphicFramePr>
          <p:cNvPr id="4" name="İçerik Yer Tutucusu 3">
            <a:extLst>
              <a:ext uri="{FF2B5EF4-FFF2-40B4-BE49-F238E27FC236}">
                <a16:creationId xmlns:a16="http://schemas.microsoft.com/office/drawing/2014/main" id="{145687B3-2C72-10C1-B899-661CDA4B378D}"/>
              </a:ext>
            </a:extLst>
          </p:cNvPr>
          <p:cNvGraphicFramePr>
            <a:graphicFrameLocks noGrp="1"/>
          </p:cNvGraphicFramePr>
          <p:nvPr>
            <p:ph idx="1"/>
            <p:extLst>
              <p:ext uri="{D42A27DB-BD31-4B8C-83A1-F6EECF244321}">
                <p14:modId xmlns:p14="http://schemas.microsoft.com/office/powerpoint/2010/main" val="1382154367"/>
              </p:ext>
            </p:extLst>
          </p:nvPr>
        </p:nvGraphicFramePr>
        <p:xfrm>
          <a:off x="1501069" y="2493818"/>
          <a:ext cx="9185673" cy="3740069"/>
        </p:xfrm>
        <a:graphic>
          <a:graphicData uri="http://schemas.openxmlformats.org/drawingml/2006/table">
            <a:tbl>
              <a:tblPr/>
              <a:tblGrid>
                <a:gridCol w="7040258">
                  <a:extLst>
                    <a:ext uri="{9D8B030D-6E8A-4147-A177-3AD203B41FA5}">
                      <a16:colId xmlns:a16="http://schemas.microsoft.com/office/drawing/2014/main" val="2433941686"/>
                    </a:ext>
                  </a:extLst>
                </a:gridCol>
                <a:gridCol w="2145415">
                  <a:extLst>
                    <a:ext uri="{9D8B030D-6E8A-4147-A177-3AD203B41FA5}">
                      <a16:colId xmlns:a16="http://schemas.microsoft.com/office/drawing/2014/main" val="1416360318"/>
                    </a:ext>
                  </a:extLst>
                </a:gridCol>
              </a:tblGrid>
              <a:tr h="670891">
                <a:tc>
                  <a:txBody>
                    <a:bodyPr/>
                    <a:lstStyle/>
                    <a:p>
                      <a:pPr>
                        <a:buNone/>
                      </a:pPr>
                      <a:r>
                        <a:rPr lang="tr-TR" sz="800" b="1" dirty="0" err="1"/>
                        <a:t>Criterion</a:t>
                      </a:r>
                      <a:endParaRPr lang="tr-TR" sz="800" dirty="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Weighted Score</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3727804"/>
                  </a:ext>
                </a:extLst>
              </a:tr>
              <a:tr h="190052">
                <a:tc>
                  <a:txBody>
                    <a:bodyPr/>
                    <a:lstStyle/>
                    <a:p>
                      <a:pPr>
                        <a:buNone/>
                      </a:pPr>
                      <a:r>
                        <a:rPr lang="tr-TR" sz="800" b="1" dirty="0" err="1"/>
                        <a:t>Academic</a:t>
                      </a:r>
                      <a:r>
                        <a:rPr lang="tr-TR" sz="800" b="1" dirty="0"/>
                        <a:t> </a:t>
                      </a:r>
                      <a:r>
                        <a:rPr lang="tr-TR" sz="800" b="1" dirty="0" err="1"/>
                        <a:t>achievement</a:t>
                      </a:r>
                      <a:endParaRPr lang="tr-TR" sz="800" dirty="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en-US" sz="800" b="1"/>
                        <a:t>50%</a:t>
                      </a:r>
                      <a:r>
                        <a:rPr lang="en-US" sz="800"/>
                        <a:t> (out of a total of 100 points)</a:t>
                      </a:r>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99032021"/>
                  </a:ext>
                </a:extLst>
              </a:tr>
              <a:tr h="190052">
                <a:tc>
                  <a:txBody>
                    <a:bodyPr/>
                    <a:lstStyle/>
                    <a:p>
                      <a:pPr>
                        <a:buNone/>
                      </a:pPr>
                      <a:r>
                        <a:rPr lang="tr-TR" sz="800" b="1"/>
                        <a:t>Language proficiency</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en-US" sz="800" b="1"/>
                        <a:t>50%</a:t>
                      </a:r>
                      <a:r>
                        <a:rPr lang="en-US" sz="800"/>
                        <a:t> (out of a total of 100 points)</a:t>
                      </a:r>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19854887"/>
                  </a:ext>
                </a:extLst>
              </a:tr>
              <a:tr h="190052">
                <a:tc>
                  <a:txBody>
                    <a:bodyPr/>
                    <a:lstStyle/>
                    <a:p>
                      <a:pPr>
                        <a:buNone/>
                      </a:pPr>
                      <a:r>
                        <a:rPr lang="en-US" sz="800" b="1"/>
                        <a:t>Children of martyrs and veterans</a:t>
                      </a:r>
                      <a:r>
                        <a:rPr lang="en-US" sz="800"/>
                        <a:t> (subject to documentary proof) </a:t>
                      </a:r>
                      <a:r>
                        <a:rPr lang="en-US" sz="800" b="1"/>
                        <a:t>1</a:t>
                      </a:r>
                      <a:endParaRPr lang="en-US"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+15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099357"/>
                  </a:ext>
                </a:extLst>
              </a:tr>
              <a:tr h="190052">
                <a:tc>
                  <a:txBody>
                    <a:bodyPr/>
                    <a:lstStyle/>
                    <a:p>
                      <a:pPr>
                        <a:buNone/>
                      </a:pPr>
                      <a:r>
                        <a:rPr lang="en-US" sz="800" b="1" dirty="0"/>
                        <a:t>Students with disabilities</a:t>
                      </a:r>
                      <a:r>
                        <a:rPr lang="en-US" sz="800" dirty="0"/>
                        <a:t> (subject to documentary proof of disability) </a:t>
                      </a:r>
                      <a:r>
                        <a:rPr lang="en-US" sz="800" b="1" dirty="0"/>
                        <a:t>2</a:t>
                      </a:r>
                      <a:endParaRPr lang="en-US" sz="800" dirty="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+10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80776352"/>
                  </a:ext>
                </a:extLst>
              </a:tr>
              <a:tr h="326202">
                <a:tc>
                  <a:txBody>
                    <a:bodyPr/>
                    <a:lstStyle/>
                    <a:p>
                      <a:pPr>
                        <a:buNone/>
                      </a:pPr>
                      <a:r>
                        <a:rPr lang="en-US" sz="800" b="1"/>
                        <a:t>Students who have been or are currently under a protection, care, or accommodation order pursuant to Law No. 2828 on Social Services and Law No. 5395 on Child Protection</a:t>
                      </a:r>
                      <a:r>
                        <a:rPr lang="en-US" sz="800"/>
                        <a:t> (subject to documentary proof) </a:t>
                      </a:r>
                      <a:r>
                        <a:rPr lang="en-US" sz="800" b="1"/>
                        <a:t>3</a:t>
                      </a:r>
                      <a:endParaRPr lang="en-US"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+10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669072822"/>
                  </a:ext>
                </a:extLst>
              </a:tr>
              <a:tr h="190052">
                <a:tc>
                  <a:txBody>
                    <a:bodyPr/>
                    <a:lstStyle/>
                    <a:p>
                      <a:pPr>
                        <a:buNone/>
                      </a:pPr>
                      <a:r>
                        <a:rPr lang="en-US" sz="800" b="1"/>
                        <a:t>Students who themselves or whose first-degree relatives (biological/step) have received disaster victim assistance from AFAD</a:t>
                      </a:r>
                      <a:r>
                        <a:rPr lang="en-US" sz="800"/>
                        <a:t> </a:t>
                      </a:r>
                      <a:r>
                        <a:rPr lang="en-US" sz="800" b="1"/>
                        <a:t>4</a:t>
                      </a:r>
                      <a:endParaRPr lang="en-US"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+10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3787177574"/>
                  </a:ext>
                </a:extLst>
              </a:tr>
              <a:tr h="190052">
                <a:tc>
                  <a:txBody>
                    <a:bodyPr/>
                    <a:lstStyle/>
                    <a:p>
                      <a:pPr>
                        <a:buNone/>
                      </a:pPr>
                      <a:r>
                        <a:rPr lang="en-US" sz="800" b="1" dirty="0"/>
                        <a:t>Traineeships aimed at developing digital skills (Digital Opportunity Traineeships – DOTs) are given priority</a:t>
                      </a:r>
                      <a:r>
                        <a:rPr lang="en-US" sz="800" dirty="0"/>
                        <a:t> </a:t>
                      </a:r>
                      <a:r>
                        <a:rPr lang="en-US" sz="800" b="1" dirty="0"/>
                        <a:t>5</a:t>
                      </a:r>
                      <a:endParaRPr lang="en-US" sz="800" dirty="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+5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61906876"/>
                  </a:ext>
                </a:extLst>
              </a:tr>
              <a:tr h="190052">
                <a:tc>
                  <a:txBody>
                    <a:bodyPr/>
                    <a:lstStyle/>
                    <a:p>
                      <a:pPr>
                        <a:buNone/>
                      </a:pPr>
                      <a:r>
                        <a:rPr lang="en-US" sz="800" b="1" dirty="0"/>
                        <a:t>Applying within the scope of a compulsory traineeship</a:t>
                      </a:r>
                      <a:r>
                        <a:rPr lang="en-US" sz="800" dirty="0"/>
                        <a:t> </a:t>
                      </a:r>
                      <a:r>
                        <a:rPr lang="en-US" sz="800" b="1" dirty="0"/>
                        <a:t>6</a:t>
                      </a:r>
                      <a:endParaRPr lang="en-US" sz="800" dirty="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+5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682038906"/>
                  </a:ext>
                </a:extLst>
              </a:tr>
              <a:tr h="190052">
                <a:tc>
                  <a:txBody>
                    <a:bodyPr/>
                    <a:lstStyle/>
                    <a:p>
                      <a:pPr>
                        <a:buNone/>
                      </a:pPr>
                      <a:r>
                        <a:rPr lang="en-US" sz="800" b="1"/>
                        <a:t>Having previously participated in mobility under the same project type and within the same study cycle (with or without a grant)</a:t>
                      </a:r>
                      <a:r>
                        <a:rPr lang="en-US" sz="800"/>
                        <a:t> </a:t>
                      </a:r>
                      <a:r>
                        <a:rPr lang="en-US" sz="800" b="1"/>
                        <a:t>7</a:t>
                      </a:r>
                      <a:endParaRPr lang="en-US"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−10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54682624"/>
                  </a:ext>
                </a:extLst>
              </a:tr>
              <a:tr h="190052">
                <a:tc>
                  <a:txBody>
                    <a:bodyPr/>
                    <a:lstStyle/>
                    <a:p>
                      <a:pPr>
                        <a:buNone/>
                      </a:pPr>
                      <a:r>
                        <a:rPr lang="en-US" sz="800" b="1" dirty="0"/>
                        <a:t>Participating in mobility in the country of citizenship</a:t>
                      </a:r>
                      <a:endParaRPr lang="en-US" sz="800" dirty="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−10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979152231"/>
                  </a:ext>
                </a:extLst>
              </a:tr>
              <a:tr h="190052">
                <a:tc>
                  <a:txBody>
                    <a:bodyPr/>
                    <a:lstStyle/>
                    <a:p>
                      <a:pPr>
                        <a:buNone/>
                      </a:pPr>
                      <a:r>
                        <a:rPr lang="en-US" sz="800" b="1" dirty="0"/>
                        <a:t>Failing to participate in the mobility after being selected, without submitting a withdrawal notice within the specified period</a:t>
                      </a:r>
                      <a:r>
                        <a:rPr lang="en-US" sz="800" dirty="0"/>
                        <a:t> </a:t>
                      </a:r>
                      <a:r>
                        <a:rPr lang="en-US" sz="800" b="1" dirty="0"/>
                        <a:t>8</a:t>
                      </a:r>
                      <a:endParaRPr lang="en-US" sz="800" dirty="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−10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20014635"/>
                  </a:ext>
                </a:extLst>
              </a:tr>
              <a:tr h="190052">
                <a:tc>
                  <a:txBody>
                    <a:bodyPr/>
                    <a:lstStyle/>
                    <a:p>
                      <a:pPr>
                        <a:buNone/>
                      </a:pPr>
                      <a:r>
                        <a:rPr lang="en-US" sz="800" b="1"/>
                        <a:t>Applying simultaneously for both types of mobility</a:t>
                      </a:r>
                      <a:r>
                        <a:rPr lang="en-US" sz="800"/>
                        <a:t> (the deduction is applied to the mobility type preferred by the student) </a:t>
                      </a:r>
                      <a:r>
                        <a:rPr lang="en-US" sz="800" b="1"/>
                        <a:t>9</a:t>
                      </a:r>
                      <a:endParaRPr lang="en-US"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−10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16122245"/>
                  </a:ext>
                </a:extLst>
              </a:tr>
              <a:tr h="326202">
                <a:tc>
                  <a:txBody>
                    <a:bodyPr/>
                    <a:lstStyle/>
                    <a:p>
                      <a:pPr>
                        <a:buNone/>
                      </a:pPr>
                      <a:r>
                        <a:rPr lang="en-US" sz="800" b="1" dirty="0"/>
                        <a:t>For students selected for mobility: Failure to attend, without a valid excuse, meetings/trainings </a:t>
                      </a:r>
                      <a:r>
                        <a:rPr lang="en-US" sz="800" b="1" dirty="0" err="1"/>
                        <a:t>organised</a:t>
                      </a:r>
                      <a:r>
                        <a:rPr lang="en-US" sz="800" b="1" dirty="0"/>
                        <a:t> by the higher education institution regarding the mobility</a:t>
                      </a:r>
                      <a:r>
                        <a:rPr lang="en-US" sz="800" dirty="0"/>
                        <a:t> (applied if the student applies for Erasmus+ again)</a:t>
                      </a:r>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a:t>−5 points</a:t>
                      </a:r>
                      <a:endParaRPr lang="tr-TR" sz="80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899341282"/>
                  </a:ext>
                </a:extLst>
              </a:tr>
              <a:tr h="326202">
                <a:tc>
                  <a:txBody>
                    <a:bodyPr/>
                    <a:lstStyle/>
                    <a:p>
                      <a:pPr>
                        <a:buNone/>
                      </a:pPr>
                      <a:r>
                        <a:rPr lang="en-US" sz="800" b="1"/>
                        <a:t>Failing to take the language proficiency exam without a valid excuse after declaring an intention to take the exam</a:t>
                      </a:r>
                      <a:r>
                        <a:rPr lang="en-US" sz="800"/>
                        <a:t> (applied if the student applies for Erasmus+ again)</a:t>
                      </a:r>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buNone/>
                      </a:pPr>
                      <a:r>
                        <a:rPr lang="tr-TR" sz="800" b="1" dirty="0"/>
                        <a:t>−5 </a:t>
                      </a:r>
                      <a:r>
                        <a:rPr lang="tr-TR" sz="800" b="1" dirty="0" err="1"/>
                        <a:t>points</a:t>
                      </a:r>
                      <a:endParaRPr lang="tr-TR" sz="800" dirty="0"/>
                    </a:p>
                  </a:txBody>
                  <a:tcPr marL="19293" marR="19293" marT="9646" marB="964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1830758"/>
                  </a:ext>
                </a:extLst>
              </a:tr>
            </a:tbl>
          </a:graphicData>
        </a:graphic>
      </p:graphicFrame>
    </p:spTree>
    <p:extLst>
      <p:ext uri="{BB962C8B-B14F-4D97-AF65-F5344CB8AC3E}">
        <p14:creationId xmlns:p14="http://schemas.microsoft.com/office/powerpoint/2010/main" val="40594014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9D50221A-BA6B-4C63-8181-942A1F4A99FD}"/>
              </a:ext>
            </a:extLst>
          </p:cNvPr>
          <p:cNvSpPr>
            <a:spLocks noGrp="1"/>
          </p:cNvSpPr>
          <p:nvPr>
            <p:ph type="title"/>
          </p:nvPr>
        </p:nvSpPr>
        <p:spPr/>
        <p:txBody>
          <a:bodyPr/>
          <a:lstStyle/>
          <a:p>
            <a:r>
              <a:rPr lang="tr-TR" dirty="0"/>
              <a:t>ÜLKELER VE HİBELER</a:t>
            </a:r>
          </a:p>
        </p:txBody>
      </p:sp>
      <p:sp>
        <p:nvSpPr>
          <p:cNvPr id="3" name="İçerik Yer Tutucusu 2">
            <a:extLst>
              <a:ext uri="{FF2B5EF4-FFF2-40B4-BE49-F238E27FC236}">
                <a16:creationId xmlns:a16="http://schemas.microsoft.com/office/drawing/2014/main" id="{136DEA18-9A48-49DA-BF76-86102364755A}"/>
              </a:ext>
            </a:extLst>
          </p:cNvPr>
          <p:cNvSpPr>
            <a:spLocks noGrp="1"/>
          </p:cNvSpPr>
          <p:nvPr>
            <p:ph idx="1"/>
          </p:nvPr>
        </p:nvSpPr>
        <p:spPr>
          <a:xfrm>
            <a:off x="1049867" y="1337733"/>
            <a:ext cx="10454745" cy="5318555"/>
          </a:xfrm>
        </p:spPr>
        <p:txBody>
          <a:bodyPr/>
          <a:lstStyle/>
          <a:p>
            <a:pPr algn="just"/>
            <a:r>
              <a:rPr lang="tr-TR" dirty="0"/>
              <a:t>Ödemeler, toplam hibenin %80’i gitmeden önce, %20’si dönünce olmak üzere iki taksitte yapılır. Hibeler, öğrencilerin faaliyetle ilgili masraflarının tamamını karşılamaya yönelik değil, yalnızca katkı niteliğindedir.</a:t>
            </a:r>
          </a:p>
          <a:p>
            <a:pPr algn="just"/>
            <a:r>
              <a:rPr lang="tr-TR" dirty="0"/>
              <a:t>Öğrencilerin faaliyet süreleri ve hibeleri, faaliyet başlamadan önce tahminî olarak hesaplanır. Faaliyet sona erdikten sonra gerçekleşen kesin süreler ve hibeler tekrar belirlenir. </a:t>
            </a:r>
          </a:p>
        </p:txBody>
      </p:sp>
      <p:pic>
        <p:nvPicPr>
          <p:cNvPr id="6" name="Resim 5">
            <a:extLst>
              <a:ext uri="{FF2B5EF4-FFF2-40B4-BE49-F238E27FC236}">
                <a16:creationId xmlns:a16="http://schemas.microsoft.com/office/drawing/2014/main" id="{7A38B166-20A1-E65D-AFB3-B925D4C58585}"/>
              </a:ext>
            </a:extLst>
          </p:cNvPr>
          <p:cNvPicPr>
            <a:picLocks noChangeAspect="1"/>
          </p:cNvPicPr>
          <p:nvPr/>
        </p:nvPicPr>
        <p:blipFill>
          <a:blip r:embed="rId3"/>
          <a:stretch>
            <a:fillRect/>
          </a:stretch>
        </p:blipFill>
        <p:spPr>
          <a:xfrm>
            <a:off x="2753590" y="2982191"/>
            <a:ext cx="7648846" cy="3783930"/>
          </a:xfrm>
          <a:prstGeom prst="rect">
            <a:avLst/>
          </a:prstGeom>
        </p:spPr>
      </p:pic>
    </p:spTree>
    <p:extLst>
      <p:ext uri="{BB962C8B-B14F-4D97-AF65-F5344CB8AC3E}">
        <p14:creationId xmlns:p14="http://schemas.microsoft.com/office/powerpoint/2010/main" val="422478009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CF84BE8D-2C34-48FE-BA15-A8E058694EAD}"/>
              </a:ext>
            </a:extLst>
          </p:cNvPr>
          <p:cNvSpPr>
            <a:spLocks noGrp="1"/>
          </p:cNvSpPr>
          <p:nvPr>
            <p:ph type="title"/>
          </p:nvPr>
        </p:nvSpPr>
        <p:spPr/>
        <p:txBody>
          <a:bodyPr/>
          <a:lstStyle/>
          <a:p>
            <a:r>
              <a:rPr lang="tr-TR" b="1" dirty="0"/>
              <a:t>ABOUT GRANTS</a:t>
            </a:r>
          </a:p>
        </p:txBody>
      </p:sp>
      <p:sp>
        <p:nvSpPr>
          <p:cNvPr id="3" name="İçerik Yer Tutucusu 2">
            <a:extLst>
              <a:ext uri="{FF2B5EF4-FFF2-40B4-BE49-F238E27FC236}">
                <a16:creationId xmlns:a16="http://schemas.microsoft.com/office/drawing/2014/main" id="{B09D9225-CDB8-4BB5-8CE3-FC11AAC8517C}"/>
              </a:ext>
            </a:extLst>
          </p:cNvPr>
          <p:cNvSpPr>
            <a:spLocks noGrp="1"/>
          </p:cNvSpPr>
          <p:nvPr>
            <p:ph idx="1"/>
          </p:nvPr>
        </p:nvSpPr>
        <p:spPr>
          <a:xfrm>
            <a:off x="1799955" y="2152124"/>
            <a:ext cx="8915400" cy="3777622"/>
          </a:xfrm>
        </p:spPr>
        <p:txBody>
          <a:bodyPr/>
          <a:lstStyle/>
          <a:p>
            <a:pPr algn="just"/>
            <a:r>
              <a:rPr lang="en-US" dirty="0"/>
              <a:t>Payments are made in two installments: 80% of the total grant before departure and 20% upon return. </a:t>
            </a:r>
            <a:endParaRPr lang="tr-TR" dirty="0"/>
          </a:p>
          <a:p>
            <a:pPr algn="just"/>
            <a:r>
              <a:rPr lang="en-US" dirty="0"/>
              <a:t>The grants are not intended to cover the total costs of the students' activity but only as a contribution.</a:t>
            </a:r>
            <a:endParaRPr lang="tr-TR" dirty="0"/>
          </a:p>
          <a:p>
            <a:pPr algn="just"/>
            <a:r>
              <a:rPr lang="en-US" dirty="0"/>
              <a:t>Students' activity duration and grants are estimated according to the acceptance letter before the start of the activity. </a:t>
            </a:r>
            <a:endParaRPr lang="tr-TR" dirty="0"/>
          </a:p>
          <a:p>
            <a:pPr algn="just"/>
            <a:r>
              <a:rPr lang="en-US" dirty="0"/>
              <a:t>After the end of the activity, the exact duration and grants are determined again.</a:t>
            </a:r>
            <a:endParaRPr lang="tr-TR" dirty="0"/>
          </a:p>
          <a:p>
            <a:pPr algn="just"/>
            <a:endParaRPr lang="tr-TR" dirty="0"/>
          </a:p>
          <a:p>
            <a:endParaRPr lang="tr-TR" dirty="0"/>
          </a:p>
        </p:txBody>
      </p:sp>
    </p:spTree>
    <p:extLst>
      <p:ext uri="{BB962C8B-B14F-4D97-AF65-F5344CB8AC3E}">
        <p14:creationId xmlns:p14="http://schemas.microsoft.com/office/powerpoint/2010/main" val="29248623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0BFF345-13DF-4B58-B6AF-80127FD5A987}"/>
              </a:ext>
            </a:extLst>
          </p:cNvPr>
          <p:cNvSpPr>
            <a:spLocks noGrp="1"/>
          </p:cNvSpPr>
          <p:nvPr>
            <p:ph type="title"/>
          </p:nvPr>
        </p:nvSpPr>
        <p:spPr/>
        <p:txBody>
          <a:bodyPr/>
          <a:lstStyle/>
          <a:p>
            <a:r>
              <a:rPr lang="en-US" b="1" dirty="0"/>
              <a:t>COUNTRIES AND GRANTS</a:t>
            </a:r>
            <a:br>
              <a:rPr lang="tr-TR" b="1" dirty="0"/>
            </a:br>
            <a:endParaRPr lang="tr-TR" b="1" dirty="0"/>
          </a:p>
        </p:txBody>
      </p:sp>
      <p:sp>
        <p:nvSpPr>
          <p:cNvPr id="3" name="İçerik Yer Tutucusu 2">
            <a:extLst>
              <a:ext uri="{FF2B5EF4-FFF2-40B4-BE49-F238E27FC236}">
                <a16:creationId xmlns:a16="http://schemas.microsoft.com/office/drawing/2014/main" id="{726CB176-1F75-4ABE-9F99-934482E0999D}"/>
              </a:ext>
            </a:extLst>
          </p:cNvPr>
          <p:cNvSpPr>
            <a:spLocks noGrp="1"/>
          </p:cNvSpPr>
          <p:nvPr>
            <p:ph idx="1"/>
          </p:nvPr>
        </p:nvSpPr>
        <p:spPr/>
        <p:txBody>
          <a:bodyPr/>
          <a:lstStyle/>
          <a:p>
            <a:pPr marL="0" indent="0" algn="just">
              <a:buNone/>
            </a:pPr>
            <a:endParaRPr lang="tr-TR" dirty="0"/>
          </a:p>
          <a:p>
            <a:pPr algn="just"/>
            <a:endParaRPr lang="tr-TR" dirty="0"/>
          </a:p>
        </p:txBody>
      </p:sp>
      <p:graphicFrame>
        <p:nvGraphicFramePr>
          <p:cNvPr id="4" name="Tablo 3">
            <a:extLst>
              <a:ext uri="{FF2B5EF4-FFF2-40B4-BE49-F238E27FC236}">
                <a16:creationId xmlns:a16="http://schemas.microsoft.com/office/drawing/2014/main" id="{0BC41391-0B7E-49BF-9B4A-D7F30D4FDB33}"/>
              </a:ext>
            </a:extLst>
          </p:cNvPr>
          <p:cNvGraphicFramePr>
            <a:graphicFrameLocks noGrp="1"/>
          </p:cNvGraphicFramePr>
          <p:nvPr>
            <p:extLst>
              <p:ext uri="{D42A27DB-BD31-4B8C-83A1-F6EECF244321}">
                <p14:modId xmlns:p14="http://schemas.microsoft.com/office/powerpoint/2010/main" val="3830805459"/>
              </p:ext>
            </p:extLst>
          </p:nvPr>
        </p:nvGraphicFramePr>
        <p:xfrm>
          <a:off x="567267" y="1174969"/>
          <a:ext cx="11260667" cy="4937760"/>
        </p:xfrm>
        <a:graphic>
          <a:graphicData uri="http://schemas.openxmlformats.org/drawingml/2006/table">
            <a:tbl>
              <a:tblPr firstRow="1" bandRow="1">
                <a:tableStyleId>{5C22544A-7EE6-4342-B048-85BDC9FD1C3A}</a:tableStyleId>
              </a:tblPr>
              <a:tblGrid>
                <a:gridCol w="2815167">
                  <a:extLst>
                    <a:ext uri="{9D8B030D-6E8A-4147-A177-3AD203B41FA5}">
                      <a16:colId xmlns:a16="http://schemas.microsoft.com/office/drawing/2014/main" val="375728480"/>
                    </a:ext>
                  </a:extLst>
                </a:gridCol>
                <a:gridCol w="4914899">
                  <a:extLst>
                    <a:ext uri="{9D8B030D-6E8A-4147-A177-3AD203B41FA5}">
                      <a16:colId xmlns:a16="http://schemas.microsoft.com/office/drawing/2014/main" val="2753711344"/>
                    </a:ext>
                  </a:extLst>
                </a:gridCol>
                <a:gridCol w="1879600">
                  <a:extLst>
                    <a:ext uri="{9D8B030D-6E8A-4147-A177-3AD203B41FA5}">
                      <a16:colId xmlns:a16="http://schemas.microsoft.com/office/drawing/2014/main" val="886575009"/>
                    </a:ext>
                  </a:extLst>
                </a:gridCol>
                <a:gridCol w="1651001">
                  <a:extLst>
                    <a:ext uri="{9D8B030D-6E8A-4147-A177-3AD203B41FA5}">
                      <a16:colId xmlns:a16="http://schemas.microsoft.com/office/drawing/2014/main" val="973419729"/>
                    </a:ext>
                  </a:extLst>
                </a:gridCol>
              </a:tblGrid>
              <a:tr h="0">
                <a:tc>
                  <a:txBody>
                    <a:bodyPr/>
                    <a:lstStyle/>
                    <a:p>
                      <a:r>
                        <a:rPr lang="en-US" b="1" dirty="0"/>
                        <a:t>Types of countries by cost of living</a:t>
                      </a:r>
                      <a:endParaRPr lang="tr-TR" dirty="0"/>
                    </a:p>
                  </a:txBody>
                  <a:tcPr/>
                </a:tc>
                <a:tc>
                  <a:txBody>
                    <a:bodyPr/>
                    <a:lstStyle/>
                    <a:p>
                      <a:r>
                        <a:rPr lang="tr-TR" b="1" dirty="0" err="1"/>
                        <a:t>Countries</a:t>
                      </a:r>
                      <a:r>
                        <a:rPr lang="tr-TR" b="1" dirty="0"/>
                        <a:t> </a:t>
                      </a:r>
                      <a:r>
                        <a:rPr lang="tr-TR" b="1" dirty="0" err="1"/>
                        <a:t>Visited</a:t>
                      </a:r>
                      <a:r>
                        <a:rPr lang="tr-TR" b="1" dirty="0"/>
                        <a:t> in </a:t>
                      </a:r>
                      <a:r>
                        <a:rPr lang="tr-TR" b="1" dirty="0" err="1"/>
                        <a:t>Mobility</a:t>
                      </a:r>
                      <a:endParaRPr lang="tr-TR"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tr-TR" b="1" dirty="0" err="1"/>
                        <a:t>Monthly</a:t>
                      </a:r>
                      <a:r>
                        <a:rPr lang="tr-TR" b="1" dirty="0"/>
                        <a:t> </a:t>
                      </a:r>
                      <a:r>
                        <a:rPr lang="tr-TR" b="1" dirty="0" err="1"/>
                        <a:t>Student</a:t>
                      </a:r>
                      <a:br>
                        <a:rPr lang="tr-TR" dirty="0"/>
                      </a:br>
                      <a:r>
                        <a:rPr lang="tr-TR" b="1" dirty="0" err="1"/>
                        <a:t>Tuition</a:t>
                      </a:r>
                      <a:r>
                        <a:rPr lang="tr-TR" b="1" dirty="0"/>
                        <a:t> Grant (Euro </a:t>
                      </a:r>
                      <a:r>
                        <a:rPr lang="tr-TR" dirty="0" err="1"/>
                        <a:t>for</a:t>
                      </a:r>
                      <a:r>
                        <a:rPr lang="tr-TR" dirty="0"/>
                        <a:t> </a:t>
                      </a:r>
                      <a:r>
                        <a:rPr lang="tr-TR" dirty="0" err="1"/>
                        <a:t>studies</a:t>
                      </a:r>
                      <a:r>
                        <a:rPr lang="tr-TR" b="1" dirty="0"/>
                        <a:t>)</a:t>
                      </a:r>
                      <a:endParaRPr lang="tr-TR" dirty="0"/>
                    </a:p>
                    <a:p>
                      <a:endParaRPr lang="tr-TR" dirty="0"/>
                    </a:p>
                  </a:txBody>
                  <a:tcPr/>
                </a:tc>
                <a:tc>
                  <a:txBody>
                    <a:bodyPr/>
                    <a:lstStyle/>
                    <a:p>
                      <a:r>
                        <a:rPr lang="tr-TR" b="1" dirty="0" err="1"/>
                        <a:t>Monthly</a:t>
                      </a:r>
                      <a:r>
                        <a:rPr lang="tr-TR" b="1" dirty="0"/>
                        <a:t> </a:t>
                      </a:r>
                      <a:r>
                        <a:rPr lang="tr-TR" b="1" dirty="0" err="1"/>
                        <a:t>Student</a:t>
                      </a:r>
                      <a:br>
                        <a:rPr lang="tr-TR" dirty="0"/>
                      </a:br>
                      <a:r>
                        <a:rPr lang="tr-TR" b="1" dirty="0" err="1"/>
                        <a:t>Tuition</a:t>
                      </a:r>
                      <a:r>
                        <a:rPr lang="tr-TR" b="1" dirty="0"/>
                        <a:t> Grant (Euro </a:t>
                      </a:r>
                      <a:r>
                        <a:rPr lang="tr-TR" b="1" dirty="0" err="1"/>
                        <a:t>for</a:t>
                      </a:r>
                      <a:r>
                        <a:rPr lang="tr-TR" b="1" dirty="0"/>
                        <a:t> </a:t>
                      </a:r>
                      <a:r>
                        <a:rPr lang="tr-TR" dirty="0" err="1"/>
                        <a:t>Traineeship</a:t>
                      </a:r>
                      <a:r>
                        <a:rPr lang="tr-TR" b="1" dirty="0"/>
                        <a:t>)</a:t>
                      </a:r>
                      <a:endParaRPr lang="tr-TR" dirty="0"/>
                    </a:p>
                    <a:p>
                      <a:endParaRPr lang="tr-TR" dirty="0"/>
                    </a:p>
                  </a:txBody>
                  <a:tcPr/>
                </a:tc>
                <a:extLst>
                  <a:ext uri="{0D108BD9-81ED-4DB2-BD59-A6C34878D82A}">
                    <a16:rowId xmlns:a16="http://schemas.microsoft.com/office/drawing/2014/main" val="3101810"/>
                  </a:ext>
                </a:extLst>
              </a:tr>
              <a:tr h="370840">
                <a:tc>
                  <a:txBody>
                    <a:bodyPr/>
                    <a:lstStyle/>
                    <a:p>
                      <a:r>
                        <a:rPr lang="en-US" dirty="0"/>
                        <a:t>1st and 2nd Group Countries</a:t>
                      </a:r>
                      <a:endParaRPr lang="tr-TR" dirty="0"/>
                    </a:p>
                  </a:txBody>
                  <a:tcPr/>
                </a:tc>
                <a:tc>
                  <a:txBody>
                    <a:bodyPr/>
                    <a:lstStyle/>
                    <a:p>
                      <a:r>
                        <a:rPr lang="tr-TR" dirty="0"/>
                        <a:t>Germany, </a:t>
                      </a:r>
                      <a:r>
                        <a:rPr lang="tr-TR" dirty="0" err="1"/>
                        <a:t>Austria</a:t>
                      </a:r>
                      <a:r>
                        <a:rPr lang="tr-TR" dirty="0"/>
                        <a:t>, </a:t>
                      </a:r>
                      <a:r>
                        <a:rPr lang="tr-TR" dirty="0" err="1"/>
                        <a:t>Belgium</a:t>
                      </a:r>
                      <a:r>
                        <a:rPr lang="tr-TR" dirty="0"/>
                        <a:t>, </a:t>
                      </a:r>
                      <a:r>
                        <a:rPr lang="tr-TR" dirty="0" err="1"/>
                        <a:t>Czech</a:t>
                      </a:r>
                      <a:r>
                        <a:rPr lang="tr-TR" dirty="0"/>
                        <a:t> </a:t>
                      </a:r>
                      <a:r>
                        <a:rPr lang="tr-TR" dirty="0" err="1"/>
                        <a:t>Republic</a:t>
                      </a:r>
                      <a:r>
                        <a:rPr lang="tr-TR" dirty="0"/>
                        <a:t>, </a:t>
                      </a:r>
                      <a:r>
                        <a:rPr lang="tr-TR" dirty="0" err="1"/>
                        <a:t>Denmark</a:t>
                      </a:r>
                      <a:r>
                        <a:rPr lang="tr-TR" dirty="0"/>
                        <a:t>, </a:t>
                      </a:r>
                      <a:r>
                        <a:rPr lang="tr-TR" dirty="0" err="1"/>
                        <a:t>Estonia</a:t>
                      </a:r>
                      <a:r>
                        <a:rPr lang="tr-TR" dirty="0"/>
                        <a:t>, </a:t>
                      </a:r>
                      <a:r>
                        <a:rPr lang="tr-TR" dirty="0" err="1"/>
                        <a:t>Finland</a:t>
                      </a:r>
                      <a:r>
                        <a:rPr lang="tr-TR" dirty="0"/>
                        <a:t>, France, </a:t>
                      </a:r>
                      <a:r>
                        <a:rPr lang="tr-TR" dirty="0" err="1"/>
                        <a:t>Greek</a:t>
                      </a:r>
                      <a:r>
                        <a:rPr lang="tr-TR" dirty="0"/>
                        <a:t> </a:t>
                      </a:r>
                      <a:r>
                        <a:rPr lang="tr-TR" dirty="0" err="1"/>
                        <a:t>Cypriot</a:t>
                      </a:r>
                      <a:r>
                        <a:rPr lang="tr-TR" dirty="0"/>
                        <a:t> Administration of </a:t>
                      </a:r>
                      <a:r>
                        <a:rPr lang="tr-TR" dirty="0" err="1"/>
                        <a:t>Southern</a:t>
                      </a:r>
                      <a:r>
                        <a:rPr lang="tr-TR" dirty="0"/>
                        <a:t> </a:t>
                      </a:r>
                      <a:r>
                        <a:rPr lang="tr-TR" dirty="0" err="1"/>
                        <a:t>Cyprus</a:t>
                      </a:r>
                      <a:r>
                        <a:rPr lang="tr-TR" dirty="0"/>
                        <a:t>, </a:t>
                      </a:r>
                      <a:r>
                        <a:rPr lang="tr-TR" dirty="0" err="1"/>
                        <a:t>Netherlands</a:t>
                      </a:r>
                      <a:r>
                        <a:rPr lang="tr-TR" dirty="0"/>
                        <a:t>, </a:t>
                      </a:r>
                      <a:r>
                        <a:rPr lang="tr-TR" dirty="0" err="1"/>
                        <a:t>Ireland</a:t>
                      </a:r>
                      <a:r>
                        <a:rPr lang="tr-TR" dirty="0"/>
                        <a:t>, </a:t>
                      </a:r>
                      <a:r>
                        <a:rPr lang="tr-TR" dirty="0" err="1"/>
                        <a:t>Spain</a:t>
                      </a:r>
                      <a:r>
                        <a:rPr lang="tr-TR" dirty="0"/>
                        <a:t>, </a:t>
                      </a:r>
                      <a:r>
                        <a:rPr lang="tr-TR" dirty="0" err="1"/>
                        <a:t>Sweden</a:t>
                      </a:r>
                      <a:r>
                        <a:rPr lang="tr-TR" dirty="0"/>
                        <a:t>, </a:t>
                      </a:r>
                      <a:r>
                        <a:rPr lang="tr-TR" dirty="0" err="1"/>
                        <a:t>Italy</a:t>
                      </a:r>
                      <a:r>
                        <a:rPr lang="tr-TR" dirty="0"/>
                        <a:t>, </a:t>
                      </a:r>
                      <a:r>
                        <a:rPr lang="tr-TR" dirty="0" err="1"/>
                        <a:t>Iceland</a:t>
                      </a:r>
                      <a:r>
                        <a:rPr lang="tr-TR" dirty="0"/>
                        <a:t>, </a:t>
                      </a:r>
                      <a:r>
                        <a:rPr lang="tr-TR" dirty="0" err="1"/>
                        <a:t>Latvia</a:t>
                      </a:r>
                      <a:r>
                        <a:rPr lang="tr-TR" dirty="0"/>
                        <a:t>, </a:t>
                      </a:r>
                      <a:r>
                        <a:rPr lang="tr-TR" dirty="0" err="1"/>
                        <a:t>Liechtenstein</a:t>
                      </a:r>
                      <a:r>
                        <a:rPr lang="tr-TR" dirty="0"/>
                        <a:t>, </a:t>
                      </a:r>
                      <a:r>
                        <a:rPr lang="tr-TR" dirty="0" err="1"/>
                        <a:t>Luxembourg</a:t>
                      </a:r>
                      <a:r>
                        <a:rPr lang="tr-TR" dirty="0"/>
                        <a:t>, Malta, </a:t>
                      </a:r>
                      <a:r>
                        <a:rPr lang="tr-TR" dirty="0" err="1"/>
                        <a:t>Norway</a:t>
                      </a:r>
                      <a:r>
                        <a:rPr lang="tr-TR" dirty="0"/>
                        <a:t>, </a:t>
                      </a:r>
                      <a:r>
                        <a:rPr lang="tr-TR" dirty="0" err="1"/>
                        <a:t>Portugal</a:t>
                      </a:r>
                      <a:r>
                        <a:rPr lang="tr-TR" dirty="0"/>
                        <a:t>, </a:t>
                      </a:r>
                      <a:r>
                        <a:rPr lang="tr-TR" dirty="0" err="1"/>
                        <a:t>Slovakia</a:t>
                      </a:r>
                      <a:r>
                        <a:rPr lang="tr-TR" dirty="0"/>
                        <a:t>, </a:t>
                      </a:r>
                      <a:r>
                        <a:rPr lang="tr-TR" dirty="0" err="1"/>
                        <a:t>Slovenia</a:t>
                      </a:r>
                      <a:r>
                        <a:rPr lang="tr-TR" dirty="0"/>
                        <a:t>, </a:t>
                      </a:r>
                      <a:r>
                        <a:rPr lang="tr-TR" dirty="0" err="1"/>
                        <a:t>Greece</a:t>
                      </a:r>
                      <a:endParaRPr lang="tr-TR" dirty="0"/>
                    </a:p>
                  </a:txBody>
                  <a:tcPr/>
                </a:tc>
                <a:tc>
                  <a:txBody>
                    <a:bodyPr/>
                    <a:lstStyle/>
                    <a:p>
                      <a:r>
                        <a:rPr lang="tr-TR" dirty="0"/>
                        <a:t>600</a:t>
                      </a:r>
                    </a:p>
                  </a:txBody>
                  <a:tcPr/>
                </a:tc>
                <a:tc>
                  <a:txBody>
                    <a:bodyPr/>
                    <a:lstStyle/>
                    <a:p>
                      <a:r>
                        <a:rPr lang="tr-TR" dirty="0"/>
                        <a:t>750</a:t>
                      </a:r>
                    </a:p>
                  </a:txBody>
                  <a:tcPr/>
                </a:tc>
                <a:extLst>
                  <a:ext uri="{0D108BD9-81ED-4DB2-BD59-A6C34878D82A}">
                    <a16:rowId xmlns:a16="http://schemas.microsoft.com/office/drawing/2014/main" val="667630174"/>
                  </a:ext>
                </a:extLst>
              </a:tr>
              <a:tr h="370840">
                <a:tc>
                  <a:txBody>
                    <a:bodyPr/>
                    <a:lstStyle/>
                    <a:p>
                      <a:r>
                        <a:rPr lang="tr-TR" dirty="0"/>
                        <a:t>3rd </a:t>
                      </a:r>
                      <a:r>
                        <a:rPr lang="tr-TR" dirty="0" err="1"/>
                        <a:t>Group</a:t>
                      </a:r>
                      <a:r>
                        <a:rPr lang="tr-TR" dirty="0"/>
                        <a:t> </a:t>
                      </a:r>
                      <a:r>
                        <a:rPr lang="tr-TR" dirty="0" err="1"/>
                        <a:t>Countries</a:t>
                      </a:r>
                      <a:endParaRPr lang="tr-TR" dirty="0"/>
                    </a:p>
                  </a:txBody>
                  <a:tcPr/>
                </a:tc>
                <a:tc>
                  <a:txBody>
                    <a:bodyPr/>
                    <a:lstStyle/>
                    <a:p>
                      <a:r>
                        <a:rPr lang="tr-TR" dirty="0" err="1"/>
                        <a:t>Bulgaria</a:t>
                      </a:r>
                      <a:r>
                        <a:rPr lang="tr-TR" dirty="0"/>
                        <a:t>, </a:t>
                      </a:r>
                      <a:r>
                        <a:rPr lang="tr-TR" dirty="0" err="1"/>
                        <a:t>Croatia</a:t>
                      </a:r>
                      <a:r>
                        <a:rPr lang="tr-TR" dirty="0"/>
                        <a:t>, North </a:t>
                      </a:r>
                      <a:r>
                        <a:rPr lang="tr-TR" dirty="0" err="1"/>
                        <a:t>Macedonia</a:t>
                      </a:r>
                      <a:r>
                        <a:rPr lang="tr-TR" dirty="0"/>
                        <a:t>, </a:t>
                      </a:r>
                      <a:r>
                        <a:rPr lang="tr-TR" dirty="0" err="1"/>
                        <a:t>Lithuania</a:t>
                      </a:r>
                      <a:r>
                        <a:rPr lang="tr-TR" dirty="0"/>
                        <a:t>, </a:t>
                      </a:r>
                      <a:r>
                        <a:rPr lang="tr-TR" dirty="0" err="1"/>
                        <a:t>Hungary</a:t>
                      </a:r>
                      <a:r>
                        <a:rPr lang="tr-TR" dirty="0"/>
                        <a:t>, Poland, </a:t>
                      </a:r>
                      <a:r>
                        <a:rPr lang="tr-TR" dirty="0" err="1"/>
                        <a:t>Romania</a:t>
                      </a:r>
                      <a:r>
                        <a:rPr lang="tr-TR" dirty="0"/>
                        <a:t>, </a:t>
                      </a:r>
                      <a:r>
                        <a:rPr lang="tr-TR" dirty="0" err="1"/>
                        <a:t>Serbia</a:t>
                      </a:r>
                      <a:endParaRPr lang="tr-TR" dirty="0"/>
                    </a:p>
                  </a:txBody>
                  <a:tcPr/>
                </a:tc>
                <a:tc>
                  <a:txBody>
                    <a:bodyPr/>
                    <a:lstStyle/>
                    <a:p>
                      <a:r>
                        <a:rPr lang="tr-TR" dirty="0"/>
                        <a:t>450</a:t>
                      </a:r>
                    </a:p>
                  </a:txBody>
                  <a:tcPr/>
                </a:tc>
                <a:tc>
                  <a:txBody>
                    <a:bodyPr/>
                    <a:lstStyle/>
                    <a:p>
                      <a:r>
                        <a:rPr lang="tr-TR" dirty="0"/>
                        <a:t>600</a:t>
                      </a:r>
                    </a:p>
                  </a:txBody>
                  <a:tcPr/>
                </a:tc>
                <a:extLst>
                  <a:ext uri="{0D108BD9-81ED-4DB2-BD59-A6C34878D82A}">
                    <a16:rowId xmlns:a16="http://schemas.microsoft.com/office/drawing/2014/main" val="3675451589"/>
                  </a:ext>
                </a:extLst>
              </a:tr>
            </a:tbl>
          </a:graphicData>
        </a:graphic>
      </p:graphicFrame>
    </p:spTree>
    <p:extLst>
      <p:ext uri="{BB962C8B-B14F-4D97-AF65-F5344CB8AC3E}">
        <p14:creationId xmlns:p14="http://schemas.microsoft.com/office/powerpoint/2010/main" val="10272124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A485D0FE-E344-4E08-A410-09B8BDD3BF1B}"/>
              </a:ext>
            </a:extLst>
          </p:cNvPr>
          <p:cNvSpPr>
            <a:spLocks noGrp="1"/>
          </p:cNvSpPr>
          <p:nvPr>
            <p:ph type="title"/>
          </p:nvPr>
        </p:nvSpPr>
        <p:spPr/>
        <p:txBody>
          <a:bodyPr/>
          <a:lstStyle/>
          <a:p>
            <a:r>
              <a:rPr lang="tr-TR" b="1" dirty="0"/>
              <a:t>SEYAHAT DESTEĞİ ve YEŞİL SEYAHAT</a:t>
            </a:r>
          </a:p>
        </p:txBody>
      </p:sp>
      <p:sp>
        <p:nvSpPr>
          <p:cNvPr id="3" name="İçerik Yer Tutucusu 2">
            <a:extLst>
              <a:ext uri="{FF2B5EF4-FFF2-40B4-BE49-F238E27FC236}">
                <a16:creationId xmlns:a16="http://schemas.microsoft.com/office/drawing/2014/main" id="{27B86801-77F3-4A6B-824C-C9A95ABE1C52}"/>
              </a:ext>
            </a:extLst>
          </p:cNvPr>
          <p:cNvSpPr>
            <a:spLocks noGrp="1"/>
          </p:cNvSpPr>
          <p:nvPr>
            <p:ph idx="1"/>
          </p:nvPr>
        </p:nvSpPr>
        <p:spPr>
          <a:xfrm>
            <a:off x="1473200" y="1422400"/>
            <a:ext cx="10031412" cy="4488822"/>
          </a:xfrm>
        </p:spPr>
        <p:txBody>
          <a:bodyPr>
            <a:normAutofit fontScale="85000" lnSpcReduction="20000"/>
          </a:bodyPr>
          <a:lstStyle/>
          <a:p>
            <a:r>
              <a:rPr lang="tr-TR" b="1" dirty="0"/>
              <a:t>Yeşil seyahat</a:t>
            </a:r>
            <a:r>
              <a:rPr lang="tr-TR" dirty="0"/>
              <a:t>; seyahatin düşük karbon </a:t>
            </a:r>
            <a:r>
              <a:rPr lang="tr-TR" dirty="0" err="1"/>
              <a:t>salımlı</a:t>
            </a:r>
            <a:r>
              <a:rPr lang="tr-TR" dirty="0"/>
              <a:t> toplu ulaşım araçlarının kullanılarak gerçekleştirilmesidir. Otobüs, tren, paylaşımlı otomobil kullanımı yeşil seyahat kapsamında yer alır. Yeşil seyahat desteği alınabilmesi için gidişte ve dönüşte yeşil seyahat kullanılması ve seyahatin tamamının yarısından fazlasının yeşil araçlar kullanılarak yapılması gerekmektedir.</a:t>
            </a:r>
          </a:p>
          <a:p>
            <a:r>
              <a:rPr lang="tr-TR" dirty="0"/>
              <a:t>Öğrencilerin seyahat masraflarına katkı sağlamak amacıyla, Avrupa Komisyonu tarafından sağlanan mesafe hesaplayıcısı aracılığı ile hareketliliğin başlangıç noktası ve faaliyetin gerçekleştiği yer arasındaki km değeri tespit edilerek ve aşağıdaki tablo kullanılarak seyahat hibesi hesaplanır. </a:t>
            </a:r>
          </a:p>
          <a:p>
            <a:r>
              <a:rPr lang="tr-TR" dirty="0"/>
              <a:t>Mesafe bandı hesaplayıcısında çıkan kilometrenin aşağıdaki tablodaki hibe karşılığı gidiş-dönüş rakamı olup, söz konusu miktar ikiyle çarpılmaz. </a:t>
            </a:r>
          </a:p>
          <a:p>
            <a:r>
              <a:rPr lang="tr-TR" dirty="0"/>
              <a:t>Mesafeye Göre Ödenecek Seyahat Bedeli Mesafe Bandı elde edilen “km” değeri </a:t>
            </a:r>
          </a:p>
          <a:p>
            <a:pPr marL="0" indent="0">
              <a:buNone/>
            </a:pPr>
            <a:r>
              <a:rPr lang="tr-TR" dirty="0"/>
              <a:t>• 10-99 km arası: 28 Avro (Yeşil Seyahat: 56 Avro) </a:t>
            </a:r>
          </a:p>
          <a:p>
            <a:pPr marL="0" indent="0">
              <a:buNone/>
            </a:pPr>
            <a:r>
              <a:rPr lang="tr-TR" dirty="0"/>
              <a:t>• 100-499 km arası: 211 Avro (Yeşil Seyahat: 285 Avro)</a:t>
            </a:r>
          </a:p>
          <a:p>
            <a:pPr marL="0" indent="0">
              <a:buNone/>
            </a:pPr>
            <a:r>
              <a:rPr lang="tr-TR" dirty="0"/>
              <a:t>• 500-1999 km arası: 309 Avro (Yeşil Seyahat: 417 Avro) </a:t>
            </a:r>
          </a:p>
          <a:p>
            <a:pPr marL="0" indent="0">
              <a:buNone/>
            </a:pPr>
            <a:r>
              <a:rPr lang="tr-TR" dirty="0"/>
              <a:t>• 2000-2999 km arası: 395 Avro (Yeşil Seyahat: 535 Avro) </a:t>
            </a:r>
          </a:p>
          <a:p>
            <a:pPr marL="0" indent="0">
              <a:buNone/>
            </a:pPr>
            <a:r>
              <a:rPr lang="tr-TR" dirty="0"/>
              <a:t>• 3000-3999 km arası: 580 Avro (Yeşil Seyahat: 785 Avro) </a:t>
            </a:r>
          </a:p>
          <a:p>
            <a:pPr marL="0" indent="0">
              <a:buNone/>
            </a:pPr>
            <a:r>
              <a:rPr lang="tr-TR" dirty="0"/>
              <a:t>• 4000-7999 km arası: 1188 Avro (Yeşil Seyahat: 1188 Avro) </a:t>
            </a:r>
          </a:p>
          <a:p>
            <a:pPr marL="0" indent="0">
              <a:buNone/>
            </a:pPr>
            <a:r>
              <a:rPr lang="tr-TR" dirty="0"/>
              <a:t>• 8000 km ve üzeri: 1735 Avro (Yeşil Seyahat: 1735 Avro)</a:t>
            </a:r>
          </a:p>
        </p:txBody>
      </p:sp>
    </p:spTree>
    <p:extLst>
      <p:ext uri="{BB962C8B-B14F-4D97-AF65-F5344CB8AC3E}">
        <p14:creationId xmlns:p14="http://schemas.microsoft.com/office/powerpoint/2010/main" val="566707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FBA36798-CC46-4E19-A277-659BBA32213A}"/>
              </a:ext>
            </a:extLst>
          </p:cNvPr>
          <p:cNvSpPr>
            <a:spLocks noGrp="1"/>
          </p:cNvSpPr>
          <p:nvPr>
            <p:ph type="title"/>
          </p:nvPr>
        </p:nvSpPr>
        <p:spPr/>
        <p:txBody>
          <a:bodyPr/>
          <a:lstStyle/>
          <a:p>
            <a:r>
              <a:rPr lang="tr-TR" b="1" dirty="0"/>
              <a:t>TRAVEL GRANT AND </a:t>
            </a:r>
            <a:r>
              <a:rPr lang="en-US" b="1" dirty="0"/>
              <a:t>GREEN TRAVEL</a:t>
            </a:r>
            <a:endParaRPr lang="tr-TR" dirty="0"/>
          </a:p>
        </p:txBody>
      </p:sp>
      <p:sp>
        <p:nvSpPr>
          <p:cNvPr id="3" name="İçerik Yer Tutucusu 2">
            <a:extLst>
              <a:ext uri="{FF2B5EF4-FFF2-40B4-BE49-F238E27FC236}">
                <a16:creationId xmlns:a16="http://schemas.microsoft.com/office/drawing/2014/main" id="{1BFC0E8D-78E6-44C0-B064-93E4A994611F}"/>
              </a:ext>
            </a:extLst>
          </p:cNvPr>
          <p:cNvSpPr>
            <a:spLocks noGrp="1"/>
          </p:cNvSpPr>
          <p:nvPr>
            <p:ph idx="1"/>
          </p:nvPr>
        </p:nvSpPr>
        <p:spPr>
          <a:xfrm>
            <a:off x="2589212" y="1591733"/>
            <a:ext cx="8915400" cy="4319489"/>
          </a:xfrm>
        </p:spPr>
        <p:txBody>
          <a:bodyPr>
            <a:normAutofit fontScale="70000" lnSpcReduction="20000"/>
          </a:bodyPr>
          <a:lstStyle/>
          <a:p>
            <a:r>
              <a:rPr lang="en-US" b="1" dirty="0"/>
              <a:t>Green travel </a:t>
            </a:r>
            <a:r>
              <a:rPr lang="en-US" dirty="0"/>
              <a:t>is the use of public transportation with low carbon emissions. </a:t>
            </a:r>
            <a:endParaRPr lang="tr-TR" dirty="0"/>
          </a:p>
          <a:p>
            <a:r>
              <a:rPr lang="en-US" dirty="0"/>
              <a:t>The use of buses, trains, and shared cars is included in the scope of green travel. In order to receive green travel support, green travel must be used on the way to and on the way back, and more than half of the entire trip must be made using green vehicles.</a:t>
            </a:r>
            <a:endParaRPr lang="tr-TR" dirty="0"/>
          </a:p>
          <a:p>
            <a:r>
              <a:rPr lang="en-US" dirty="0"/>
              <a:t>To contribute to the student's travel costs, the travel grant is calculated by determining the km between the starting point of the mobility and the place where the activity takes place using the distance calculator provided by the European Commission and the table below. </a:t>
            </a:r>
            <a:endParaRPr lang="tr-TR" dirty="0"/>
          </a:p>
          <a:p>
            <a:r>
              <a:rPr lang="en-US" dirty="0"/>
              <a:t>The grant equivalent of the kilometers in the distance band calculator in the table below is the round-trip figure, and this amount is not multiplied by two. </a:t>
            </a:r>
            <a:endParaRPr lang="tr-TR" dirty="0"/>
          </a:p>
          <a:p>
            <a:r>
              <a:rPr lang="en-US" dirty="0"/>
              <a:t>Travel Grant according to Distance </a:t>
            </a:r>
            <a:r>
              <a:rPr lang="en-US" dirty="0" err="1"/>
              <a:t>Distance</a:t>
            </a:r>
            <a:r>
              <a:rPr lang="en-US" dirty="0"/>
              <a:t> Band "km" value obtained </a:t>
            </a:r>
            <a:endParaRPr lang="tr-TR" dirty="0"/>
          </a:p>
          <a:p>
            <a:pPr>
              <a:buFontTx/>
              <a:buChar char="-"/>
            </a:pPr>
            <a:r>
              <a:rPr lang="en-US" dirty="0"/>
              <a:t>Between 10-99 km: 28 Euro (Green Travel: 56 Euro) </a:t>
            </a:r>
            <a:endParaRPr lang="tr-TR" dirty="0"/>
          </a:p>
          <a:p>
            <a:pPr>
              <a:buFontTx/>
              <a:buChar char="-"/>
            </a:pPr>
            <a:r>
              <a:rPr lang="en-US" dirty="0"/>
              <a:t>Between 100-499 km: 211 Euro (Green Travel: 285 Euro)</a:t>
            </a:r>
            <a:endParaRPr lang="tr-TR" dirty="0"/>
          </a:p>
          <a:p>
            <a:pPr>
              <a:buFontTx/>
              <a:buChar char="-"/>
            </a:pPr>
            <a:r>
              <a:rPr lang="en-US" dirty="0"/>
              <a:t>Between 500-1999 km: 309 Euro (Green Travel: 417 Euro) </a:t>
            </a:r>
            <a:endParaRPr lang="tr-TR" dirty="0"/>
          </a:p>
          <a:p>
            <a:pPr>
              <a:buFontTx/>
              <a:buChar char="-"/>
            </a:pPr>
            <a:r>
              <a:rPr lang="en-US" dirty="0"/>
              <a:t>Between 2000-2999 km: 395 Euro (Green Travel: 535 Euro) </a:t>
            </a:r>
            <a:endParaRPr lang="tr-TR" dirty="0"/>
          </a:p>
          <a:p>
            <a:pPr>
              <a:buFontTx/>
              <a:buChar char="-"/>
            </a:pPr>
            <a:r>
              <a:rPr lang="en-US" dirty="0"/>
              <a:t>Between 3000-3999 km: 580 Euro (Green Travel: 785 Euro) </a:t>
            </a:r>
            <a:endParaRPr lang="tr-TR" dirty="0"/>
          </a:p>
          <a:p>
            <a:pPr>
              <a:buFontTx/>
              <a:buChar char="-"/>
            </a:pPr>
            <a:r>
              <a:rPr lang="en-US" dirty="0"/>
              <a:t>Between 4000-7999 km: 1188 Euro (Green Travel: 1188 Euro) </a:t>
            </a:r>
            <a:endParaRPr lang="tr-TR" dirty="0"/>
          </a:p>
          <a:p>
            <a:pPr>
              <a:buFontTx/>
              <a:buChar char="-"/>
            </a:pPr>
            <a:r>
              <a:rPr lang="en-US" dirty="0"/>
              <a:t>8000 km and over: 1735 Euro (Green Travel: 1735 Euro)</a:t>
            </a:r>
            <a:endParaRPr lang="tr-TR" dirty="0"/>
          </a:p>
        </p:txBody>
      </p:sp>
    </p:spTree>
    <p:extLst>
      <p:ext uri="{BB962C8B-B14F-4D97-AF65-F5344CB8AC3E}">
        <p14:creationId xmlns:p14="http://schemas.microsoft.com/office/powerpoint/2010/main" val="24624991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B5762C7-208E-4310-AA52-CBF7513C8719}"/>
              </a:ext>
            </a:extLst>
          </p:cNvPr>
          <p:cNvSpPr>
            <a:spLocks noGrp="1"/>
          </p:cNvSpPr>
          <p:nvPr>
            <p:ph type="title"/>
          </p:nvPr>
        </p:nvSpPr>
        <p:spPr/>
        <p:txBody>
          <a:bodyPr/>
          <a:lstStyle/>
          <a:p>
            <a:r>
              <a:rPr lang="tr-TR" b="1" dirty="0"/>
              <a:t>FAALIYETTEN HİBESİZ YARARLANMA HUSUSU</a:t>
            </a:r>
          </a:p>
        </p:txBody>
      </p:sp>
      <p:sp>
        <p:nvSpPr>
          <p:cNvPr id="3" name="İçerik Yer Tutucusu 2">
            <a:extLst>
              <a:ext uri="{FF2B5EF4-FFF2-40B4-BE49-F238E27FC236}">
                <a16:creationId xmlns:a16="http://schemas.microsoft.com/office/drawing/2014/main" id="{731518EC-4E0C-4399-9FC3-89F06DC737AD}"/>
              </a:ext>
            </a:extLst>
          </p:cNvPr>
          <p:cNvSpPr>
            <a:spLocks noGrp="1"/>
          </p:cNvSpPr>
          <p:nvPr>
            <p:ph idx="1"/>
          </p:nvPr>
        </p:nvSpPr>
        <p:spPr/>
        <p:txBody>
          <a:bodyPr/>
          <a:lstStyle/>
          <a:p>
            <a:r>
              <a:rPr lang="tr-TR" dirty="0"/>
              <a:t>Katılımcı istediği takdirde hibe almaksızın faaliyete katılabilir. </a:t>
            </a:r>
          </a:p>
          <a:p>
            <a:r>
              <a:rPr lang="tr-TR" dirty="0"/>
              <a:t>Faaliyetten hibesiz faydalanabilmek için de katılımcının ilan metninde belirtilen ilan süreci içerisinde Turna Başvuru </a:t>
            </a:r>
            <a:r>
              <a:rPr lang="tr-TR" dirty="0" err="1"/>
              <a:t>Portalından</a:t>
            </a:r>
            <a:r>
              <a:rPr lang="tr-TR" dirty="0"/>
              <a:t> başvurusunu yapması gerekmektedir. </a:t>
            </a:r>
          </a:p>
          <a:p>
            <a:r>
              <a:rPr lang="tr-TR" dirty="0"/>
              <a:t>Başvurusu diğer başvurularla beraber değerlendirmeye tabi tutulur. </a:t>
            </a:r>
          </a:p>
          <a:p>
            <a:r>
              <a:rPr lang="tr-TR" dirty="0"/>
              <a:t>Hibesiz faaliyetin farkı, katılımcının bütçe hesaplamalarına dahil edilmemesi ve kendisine ödeme yapılmamasıdır.</a:t>
            </a:r>
          </a:p>
          <a:p>
            <a:r>
              <a:rPr lang="tr-TR" dirty="0"/>
              <a:t>Aday Asgari şartları sağlamalıdır.</a:t>
            </a:r>
          </a:p>
        </p:txBody>
      </p:sp>
    </p:spTree>
    <p:extLst>
      <p:ext uri="{BB962C8B-B14F-4D97-AF65-F5344CB8AC3E}">
        <p14:creationId xmlns:p14="http://schemas.microsoft.com/office/powerpoint/2010/main" val="895738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70238337-8882-483D-9905-B2EFA75EA8CD}"/>
              </a:ext>
            </a:extLst>
          </p:cNvPr>
          <p:cNvSpPr>
            <a:spLocks noGrp="1"/>
          </p:cNvSpPr>
          <p:nvPr>
            <p:ph type="title"/>
          </p:nvPr>
        </p:nvSpPr>
        <p:spPr/>
        <p:txBody>
          <a:bodyPr/>
          <a:lstStyle/>
          <a:p>
            <a:r>
              <a:rPr lang="en-US" b="1" dirty="0"/>
              <a:t>BENEFITING FROM THE ACTIVITY WITHOUT GRANT</a:t>
            </a:r>
            <a:endParaRPr lang="tr-TR" dirty="0"/>
          </a:p>
        </p:txBody>
      </p:sp>
      <p:sp>
        <p:nvSpPr>
          <p:cNvPr id="3" name="İçerik Yer Tutucusu 2">
            <a:extLst>
              <a:ext uri="{FF2B5EF4-FFF2-40B4-BE49-F238E27FC236}">
                <a16:creationId xmlns:a16="http://schemas.microsoft.com/office/drawing/2014/main" id="{35CC0822-A4AA-40A6-A21F-9D193FADC1D8}"/>
              </a:ext>
            </a:extLst>
          </p:cNvPr>
          <p:cNvSpPr>
            <a:spLocks noGrp="1"/>
          </p:cNvSpPr>
          <p:nvPr>
            <p:ph idx="1"/>
          </p:nvPr>
        </p:nvSpPr>
        <p:spPr/>
        <p:txBody>
          <a:bodyPr>
            <a:normAutofit fontScale="92500" lnSpcReduction="20000"/>
          </a:bodyPr>
          <a:lstStyle/>
          <a:p>
            <a:pPr marL="0" indent="0">
              <a:buNone/>
            </a:pPr>
            <a:br>
              <a:rPr lang="en-US" dirty="0"/>
            </a:br>
            <a:endParaRPr lang="en-US" dirty="0"/>
          </a:p>
          <a:p>
            <a:r>
              <a:rPr lang="en-US" dirty="0"/>
              <a:t>Participants can participate in the activity without a grant if they wish.</a:t>
            </a:r>
            <a:br>
              <a:rPr lang="en-US" dirty="0"/>
            </a:br>
            <a:endParaRPr lang="en-US" dirty="0"/>
          </a:p>
          <a:p>
            <a:r>
              <a:rPr lang="en-US" dirty="0"/>
              <a:t>In order to benefit from the activity without a grant, the participant must apply from the </a:t>
            </a:r>
            <a:r>
              <a:rPr lang="en-US" dirty="0" err="1"/>
              <a:t>Turna</a:t>
            </a:r>
            <a:r>
              <a:rPr lang="en-US" dirty="0"/>
              <a:t> Application Portal within the announcement process specified in the announcement text.</a:t>
            </a:r>
            <a:br>
              <a:rPr lang="en-US" dirty="0"/>
            </a:br>
            <a:endParaRPr lang="en-US" dirty="0"/>
          </a:p>
          <a:p>
            <a:r>
              <a:rPr lang="en-US" dirty="0"/>
              <a:t>His/her application will be evaluated together with other applications.</a:t>
            </a:r>
            <a:br>
              <a:rPr lang="en-US" dirty="0"/>
            </a:br>
            <a:endParaRPr lang="en-US" dirty="0"/>
          </a:p>
          <a:p>
            <a:r>
              <a:rPr lang="en-US" dirty="0"/>
              <a:t>The difference of the non-grant activity is that the participant is not included in the budget calculations and is not paid.</a:t>
            </a:r>
            <a:br>
              <a:rPr lang="en-US" dirty="0"/>
            </a:br>
            <a:endParaRPr lang="en-US" dirty="0"/>
          </a:p>
          <a:p>
            <a:r>
              <a:rPr lang="en-US" dirty="0"/>
              <a:t>Candidate must meet the minimum requirements.</a:t>
            </a:r>
          </a:p>
          <a:p>
            <a:endParaRPr lang="tr-TR" dirty="0"/>
          </a:p>
        </p:txBody>
      </p:sp>
    </p:spTree>
    <p:extLst>
      <p:ext uri="{BB962C8B-B14F-4D97-AF65-F5344CB8AC3E}">
        <p14:creationId xmlns:p14="http://schemas.microsoft.com/office/powerpoint/2010/main" val="117683287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nvan 3">
            <a:extLst>
              <a:ext uri="{FF2B5EF4-FFF2-40B4-BE49-F238E27FC236}">
                <a16:creationId xmlns:a16="http://schemas.microsoft.com/office/drawing/2014/main" id="{514C386A-DC48-4A73-8FF5-F97AE16FA1F2}"/>
              </a:ext>
            </a:extLst>
          </p:cNvPr>
          <p:cNvSpPr>
            <a:spLocks noGrp="1"/>
          </p:cNvSpPr>
          <p:nvPr>
            <p:ph type="title"/>
          </p:nvPr>
        </p:nvSpPr>
        <p:spPr/>
        <p:txBody>
          <a:bodyPr/>
          <a:lstStyle/>
          <a:p>
            <a:r>
              <a:rPr lang="tr-TR" b="1" dirty="0"/>
              <a:t>İÇERME DESTEĞİ (INCLUSION SUPPORT) ve İLAVE HİBE DESTEĞİ</a:t>
            </a:r>
          </a:p>
        </p:txBody>
      </p:sp>
      <p:sp>
        <p:nvSpPr>
          <p:cNvPr id="5" name="Unvan 1">
            <a:extLst>
              <a:ext uri="{FF2B5EF4-FFF2-40B4-BE49-F238E27FC236}">
                <a16:creationId xmlns:a16="http://schemas.microsoft.com/office/drawing/2014/main" id="{21FA8F89-CE57-4683-A3F6-237111697C8B}"/>
              </a:ext>
            </a:extLst>
          </p:cNvPr>
          <p:cNvSpPr>
            <a:spLocks noGrp="1"/>
          </p:cNvSpPr>
          <p:nvPr>
            <p:ph idx="1"/>
          </p:nvPr>
        </p:nvSpPr>
        <p:spPr>
          <a:xfrm>
            <a:off x="2589213" y="2133600"/>
            <a:ext cx="8915400" cy="3778250"/>
          </a:xfrm>
        </p:spPr>
        <p:txBody>
          <a:bodyPr>
            <a:normAutofit fontScale="97500"/>
          </a:bodyPr>
          <a:lstStyle/>
          <a:p>
            <a:r>
              <a:rPr lang="tr-TR" dirty="0"/>
              <a:t>Erasmus+ Programı, imkânı kısıtlı katılımcıların programa katılımını teşvik etmektedir. </a:t>
            </a:r>
          </a:p>
          <a:p>
            <a:r>
              <a:rPr lang="tr-TR" dirty="0"/>
              <a:t>İmkânı kısıtlı olan kişi, ek finansal destek olmadığı takdirde kişisel fiziksel durumu, zihinsel durumu veya sağlık durumu, projeye/hareketlilik faaliyetine katılmasına izin vermeyen potansiyel katılımcıdır. </a:t>
            </a:r>
          </a:p>
          <a:p>
            <a:r>
              <a:rPr lang="tr-TR" dirty="0"/>
              <a:t>İçerme desteğine gereksinim duyan öğrenci ve personele ilave hibe verilebilmesi için yararlanıcı yükseköğretim kurumu tarafından Merkezden ilave hibe talebinde bulunulması gerekmektedir.</a:t>
            </a:r>
          </a:p>
        </p:txBody>
      </p:sp>
    </p:spTree>
    <p:extLst>
      <p:ext uri="{BB962C8B-B14F-4D97-AF65-F5344CB8AC3E}">
        <p14:creationId xmlns:p14="http://schemas.microsoft.com/office/powerpoint/2010/main" val="22134197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3FCB1A8A-583B-41E4-800F-4F7D3BDB1E87}"/>
              </a:ext>
            </a:extLst>
          </p:cNvPr>
          <p:cNvSpPr>
            <a:spLocks noGrp="1"/>
          </p:cNvSpPr>
          <p:nvPr>
            <p:ph type="title"/>
          </p:nvPr>
        </p:nvSpPr>
        <p:spPr/>
        <p:txBody>
          <a:bodyPr/>
          <a:lstStyle/>
          <a:p>
            <a:r>
              <a:rPr lang="en-US" b="1" dirty="0"/>
              <a:t>INCLUSION SUPPORT and ADDITIONAL GRANT SUPPORT</a:t>
            </a:r>
            <a:endParaRPr lang="tr-TR" dirty="0"/>
          </a:p>
        </p:txBody>
      </p:sp>
      <p:sp>
        <p:nvSpPr>
          <p:cNvPr id="3" name="İçerik Yer Tutucusu 2">
            <a:extLst>
              <a:ext uri="{FF2B5EF4-FFF2-40B4-BE49-F238E27FC236}">
                <a16:creationId xmlns:a16="http://schemas.microsoft.com/office/drawing/2014/main" id="{B840E8D9-495C-4B1A-8911-8AD0EC5BC7E6}"/>
              </a:ext>
            </a:extLst>
          </p:cNvPr>
          <p:cNvSpPr>
            <a:spLocks noGrp="1"/>
          </p:cNvSpPr>
          <p:nvPr>
            <p:ph idx="1"/>
          </p:nvPr>
        </p:nvSpPr>
        <p:spPr/>
        <p:txBody>
          <a:bodyPr/>
          <a:lstStyle/>
          <a:p>
            <a:pPr marL="0" indent="0">
              <a:buNone/>
            </a:pPr>
            <a:endParaRPr lang="en-US" dirty="0"/>
          </a:p>
          <a:p>
            <a:r>
              <a:rPr lang="en-US" dirty="0"/>
              <a:t>The Erasmus+ </a:t>
            </a:r>
            <a:r>
              <a:rPr lang="en-US" dirty="0" err="1"/>
              <a:t>Programme</a:t>
            </a:r>
            <a:r>
              <a:rPr lang="en-US" dirty="0"/>
              <a:t> encourages the participation of participants with fewer opportunities</a:t>
            </a:r>
            <a:r>
              <a:rPr lang="tr-TR" dirty="0"/>
              <a:t>.</a:t>
            </a:r>
            <a:br>
              <a:rPr lang="en-US" dirty="0"/>
            </a:br>
            <a:endParaRPr lang="en-US" dirty="0"/>
          </a:p>
          <a:p>
            <a:r>
              <a:rPr lang="en-US" dirty="0"/>
              <a:t>A person with </a:t>
            </a:r>
            <a:r>
              <a:rPr lang="tr-TR" dirty="0" err="1"/>
              <a:t>fewer</a:t>
            </a:r>
            <a:r>
              <a:rPr lang="tr-TR" dirty="0"/>
              <a:t> </a:t>
            </a:r>
            <a:r>
              <a:rPr lang="tr-TR" dirty="0" err="1"/>
              <a:t>opportunities</a:t>
            </a:r>
            <a:r>
              <a:rPr lang="tr-TR" dirty="0"/>
              <a:t> </a:t>
            </a:r>
            <a:r>
              <a:rPr lang="en-US" dirty="0"/>
              <a:t>is a potential participant whose personal physical, mental or health condition does not allow him/her to participate in the project/mobility activity without additional financial support.</a:t>
            </a:r>
            <a:br>
              <a:rPr lang="en-US" dirty="0"/>
            </a:br>
            <a:endParaRPr lang="en-US" dirty="0"/>
          </a:p>
          <a:p>
            <a:r>
              <a:rPr lang="en-US" dirty="0"/>
              <a:t>´In order to provide additional grants to students and staff in need of inclusion support, the beneficiary higher education institution must request an additional grant from the Center.</a:t>
            </a:r>
          </a:p>
          <a:p>
            <a:endParaRPr lang="tr-TR" dirty="0"/>
          </a:p>
        </p:txBody>
      </p:sp>
    </p:spTree>
    <p:extLst>
      <p:ext uri="{BB962C8B-B14F-4D97-AF65-F5344CB8AC3E}">
        <p14:creationId xmlns:p14="http://schemas.microsoft.com/office/powerpoint/2010/main" val="7316121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D90E71EC-D571-428E-AFEF-82113C6AC46F}"/>
              </a:ext>
            </a:extLst>
          </p:cNvPr>
          <p:cNvSpPr>
            <a:spLocks noGrp="1"/>
          </p:cNvSpPr>
          <p:nvPr>
            <p:ph type="title"/>
          </p:nvPr>
        </p:nvSpPr>
        <p:spPr>
          <a:xfrm>
            <a:off x="677334" y="609600"/>
            <a:ext cx="9266766" cy="1320800"/>
          </a:xfrm>
        </p:spPr>
        <p:txBody>
          <a:bodyPr>
            <a:normAutofit/>
          </a:bodyPr>
          <a:lstStyle/>
          <a:p>
            <a:pPr algn="ctr"/>
            <a:r>
              <a:rPr lang="tr-TR" b="1" dirty="0">
                <a:solidFill>
                  <a:srgbClr val="FF0000"/>
                </a:solidFill>
                <a:latin typeface="Times New Roman" panose="02020603050405020304" pitchFamily="18" charset="0"/>
                <a:cs typeface="Times New Roman" panose="02020603050405020304" pitchFamily="18" charset="0"/>
              </a:rPr>
              <a:t>NASIL BAŞVURU YAPARIM</a:t>
            </a:r>
            <a:br>
              <a:rPr lang="tr-TR" b="1" dirty="0">
                <a:solidFill>
                  <a:srgbClr val="FF0000"/>
                </a:solidFill>
                <a:latin typeface="Times New Roman" panose="02020603050405020304" pitchFamily="18" charset="0"/>
                <a:cs typeface="Times New Roman" panose="02020603050405020304" pitchFamily="18" charset="0"/>
              </a:rPr>
            </a:br>
            <a:r>
              <a:rPr lang="tr-TR" b="1" dirty="0">
                <a:solidFill>
                  <a:srgbClr val="FF0000"/>
                </a:solidFill>
                <a:latin typeface="Times New Roman" panose="02020603050405020304" pitchFamily="18" charset="0"/>
                <a:cs typeface="Times New Roman" panose="02020603050405020304" pitchFamily="18" charset="0"/>
              </a:rPr>
              <a:t>ÖZET</a:t>
            </a:r>
            <a:endParaRPr lang="tr-TR" dirty="0"/>
          </a:p>
        </p:txBody>
      </p:sp>
      <p:sp>
        <p:nvSpPr>
          <p:cNvPr id="3" name="İçerik Yer Tutucusu 2">
            <a:extLst>
              <a:ext uri="{FF2B5EF4-FFF2-40B4-BE49-F238E27FC236}">
                <a16:creationId xmlns:a16="http://schemas.microsoft.com/office/drawing/2014/main" id="{24B91CB2-60C6-4941-8111-7E3A67B48E0F}"/>
              </a:ext>
            </a:extLst>
          </p:cNvPr>
          <p:cNvSpPr>
            <a:spLocks noGrp="1"/>
          </p:cNvSpPr>
          <p:nvPr>
            <p:ph idx="1"/>
          </p:nvPr>
        </p:nvSpPr>
        <p:spPr>
          <a:xfrm>
            <a:off x="1782234" y="1930400"/>
            <a:ext cx="10250439" cy="4203936"/>
          </a:xfrm>
        </p:spPr>
        <p:txBody>
          <a:bodyPr>
            <a:normAutofit fontScale="62500" lnSpcReduction="20000"/>
          </a:bodyPr>
          <a:lstStyle/>
          <a:p>
            <a:r>
              <a:rPr lang="tr-TR" dirty="0">
                <a:latin typeface="Times New Roman" panose="02020603050405020304" pitchFamily="18" charset="0"/>
                <a:cs typeface="Times New Roman" panose="02020603050405020304" pitchFamily="18" charset="0"/>
              </a:rPr>
              <a:t>Başvuru ve ilan metni için; Turna Portal Başvuru Sistemine: </a:t>
            </a:r>
            <a:r>
              <a:rPr lang="tr-TR" dirty="0">
                <a:latin typeface="Times New Roman" panose="02020603050405020304" pitchFamily="18" charset="0"/>
                <a:cs typeface="Times New Roman" panose="02020603050405020304" pitchFamily="18" charset="0"/>
                <a:hlinkClick r:id="rId2"/>
              </a:rPr>
              <a:t>https://turnaportal.ua.gov.tr</a:t>
            </a:r>
            <a:r>
              <a:rPr lang="tr-TR" dirty="0">
                <a:latin typeface="Times New Roman" panose="02020603050405020304" pitchFamily="18" charset="0"/>
                <a:cs typeface="Times New Roman" panose="02020603050405020304" pitchFamily="18" charset="0"/>
              </a:rPr>
              <a:t> tıklayınız. </a:t>
            </a:r>
          </a:p>
          <a:p>
            <a:r>
              <a:rPr lang="tr-TR" dirty="0">
                <a:latin typeface="Times New Roman" panose="02020603050405020304" pitchFamily="18" charset="0"/>
                <a:cs typeface="Times New Roman" panose="02020603050405020304" pitchFamily="18" charset="0"/>
              </a:rPr>
              <a:t>TC Kimlik numaranız ve E-devlet şifreniz ile sisteme giriş yapınız. </a:t>
            </a:r>
          </a:p>
          <a:p>
            <a:r>
              <a:rPr lang="tr-TR" dirty="0">
                <a:latin typeface="Times New Roman" panose="02020603050405020304" pitchFamily="18" charset="0"/>
                <a:cs typeface="Times New Roman" panose="02020603050405020304" pitchFamily="18" charset="0"/>
              </a:rPr>
              <a:t>Profil bilgilerine gelerek «doğrula» ve «güncelle» butonuna basınız.</a:t>
            </a:r>
          </a:p>
          <a:p>
            <a:r>
              <a:rPr lang="tr-TR" dirty="0">
                <a:latin typeface="Times New Roman" panose="02020603050405020304" pitchFamily="18" charset="0"/>
                <a:cs typeface="Times New Roman" panose="02020603050405020304" pitchFamily="18" charset="0"/>
              </a:rPr>
              <a:t>Ardından başvurmak istediğiniz ilana tıklayınız.</a:t>
            </a:r>
          </a:p>
          <a:p>
            <a:r>
              <a:rPr lang="tr-TR" dirty="0">
                <a:latin typeface="Times New Roman" panose="02020603050405020304" pitchFamily="18" charset="0"/>
                <a:cs typeface="Times New Roman" panose="02020603050405020304" pitchFamily="18" charset="0"/>
              </a:rPr>
              <a:t>İlan metnini dikkatlice okuyunuz ve onaylayınız. (üniversitemiz resmi web sitesi duyurular sekmesinden ilanın pdf formatını indirebilirsiniz).</a:t>
            </a:r>
          </a:p>
          <a:p>
            <a:r>
              <a:rPr lang="tr-TR" dirty="0">
                <a:latin typeface="Times New Roman" panose="02020603050405020304" pitchFamily="18" charset="0"/>
                <a:cs typeface="Times New Roman" panose="02020603050405020304" pitchFamily="18" charset="0"/>
              </a:rPr>
              <a:t>Söz konusu ilan metninde seçim kriterleri, başvuru belgeleri, başvuru takvimi, şartlar, program ülkeleri, hibe miktarları, genel hükümler, detaylar belirtilmiştir. </a:t>
            </a:r>
          </a:p>
          <a:p>
            <a:r>
              <a:rPr lang="tr-TR" dirty="0">
                <a:latin typeface="Times New Roman" panose="02020603050405020304" pitchFamily="18" charset="0"/>
                <a:cs typeface="Times New Roman" panose="02020603050405020304" pitchFamily="18" charset="0"/>
              </a:rPr>
              <a:t>İlan metninde belirtilen başvuru belgelerini pdf formatında bilgisayarınızda hazırda bulundurunuz.</a:t>
            </a:r>
          </a:p>
          <a:p>
            <a:r>
              <a:rPr lang="tr-TR" dirty="0">
                <a:latin typeface="Times New Roman" panose="02020603050405020304" pitchFamily="18" charset="0"/>
                <a:cs typeface="Times New Roman" panose="02020603050405020304" pitchFamily="18" charset="0"/>
              </a:rPr>
              <a:t>Başvuruya başlayarak soruları yanıtlayınız. Başvuru belgelerini ilgili alanlara yükleyiniz ve başvuruyu tamamla butonuna basarak başvuruyu tamamlayınız. </a:t>
            </a:r>
          </a:p>
          <a:p>
            <a:r>
              <a:rPr lang="tr-TR" dirty="0">
                <a:latin typeface="Times New Roman" panose="02020603050405020304" pitchFamily="18" charset="0"/>
                <a:cs typeface="Times New Roman" panose="02020603050405020304" pitchFamily="18" charset="0"/>
              </a:rPr>
              <a:t>Üniversitemiz Erasmus İngilizce Dil Yeterlik Sınavına girmek isteyen öğrenciler Sınav Başvuru Formunu bilgisayarda doldurarak sınav başvuru tarihleri içinde </a:t>
            </a:r>
            <a:r>
              <a:rPr lang="tr-TR" dirty="0">
                <a:latin typeface="Times New Roman" panose="02020603050405020304" pitchFamily="18" charset="0"/>
                <a:cs typeface="Times New Roman" panose="02020603050405020304" pitchFamily="18" charset="0"/>
                <a:hlinkClick r:id="rId3"/>
              </a:rPr>
              <a:t>erasmus@ankaramedipol.edu.tr</a:t>
            </a:r>
            <a:r>
              <a:rPr lang="tr-TR" dirty="0">
                <a:latin typeface="Times New Roman" panose="02020603050405020304" pitchFamily="18" charset="0"/>
                <a:cs typeface="Times New Roman" panose="02020603050405020304" pitchFamily="18" charset="0"/>
              </a:rPr>
              <a:t> adresine göndermelidir. Sınav sonuç belgenizi Erasmus Kurum Koordinatörlüğünden teslim alabilirsiniz ve Turna Portal Başvuru Sistemine taratarak pdf formatta yükleyebilirsiniz. </a:t>
            </a:r>
          </a:p>
          <a:p>
            <a:r>
              <a:rPr lang="tr-TR" dirty="0">
                <a:latin typeface="Times New Roman" panose="02020603050405020304" pitchFamily="18" charset="0"/>
                <a:cs typeface="Times New Roman" panose="02020603050405020304" pitchFamily="18" charset="0"/>
              </a:rPr>
              <a:t>Erasmus Anlaşmaları (</a:t>
            </a:r>
            <a:r>
              <a:rPr lang="tr-TR" dirty="0" err="1">
                <a:latin typeface="Times New Roman" panose="02020603050405020304" pitchFamily="18" charset="0"/>
                <a:cs typeface="Times New Roman" panose="02020603050405020304" pitchFamily="18" charset="0"/>
              </a:rPr>
              <a:t>Agreements</a:t>
            </a:r>
            <a:r>
              <a:rPr lang="tr-TR"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hlinkClick r:id="rId4"/>
              </a:rPr>
              <a:t>https://ankaramedipol.edu.tr/sites/default/files/document/ERASMUS%20AGREEMENTS%202025%202026%20%281%29.pdf</a:t>
            </a:r>
            <a:r>
              <a:rPr lang="tr-TR" dirty="0">
                <a:latin typeface="Times New Roman" panose="02020603050405020304" pitchFamily="18" charset="0"/>
                <a:cs typeface="Times New Roman" panose="02020603050405020304" pitchFamily="18" charset="0"/>
              </a:rPr>
              <a:t>    </a:t>
            </a:r>
          </a:p>
          <a:p>
            <a:r>
              <a:rPr lang="tr-TR" dirty="0">
                <a:latin typeface="Times New Roman" panose="02020603050405020304" pitchFamily="18" charset="0"/>
                <a:cs typeface="Times New Roman" panose="02020603050405020304" pitchFamily="18" charset="0"/>
              </a:rPr>
              <a:t>Erasmus Bölüm/ Fakülte Koordinatörleri: </a:t>
            </a:r>
            <a:r>
              <a:rPr lang="tr-TR" dirty="0">
                <a:latin typeface="Times New Roman" panose="02020603050405020304" pitchFamily="18" charset="0"/>
                <a:cs typeface="Times New Roman" panose="02020603050405020304" pitchFamily="18" charset="0"/>
                <a:hlinkClick r:id="rId5"/>
              </a:rPr>
              <a:t>https://ankaramedipol.edu.tr/sites/default/files/document/V11%20ERASMUS%20COORDINATORS%202026%20%281%29.pdf</a:t>
            </a:r>
            <a:r>
              <a:rPr lang="tr-TR" dirty="0">
                <a:latin typeface="Times New Roman" panose="02020603050405020304" pitchFamily="18" charset="0"/>
                <a:cs typeface="Times New Roman" panose="02020603050405020304" pitchFamily="18" charset="0"/>
              </a:rPr>
              <a:t> </a:t>
            </a:r>
          </a:p>
          <a:p>
            <a:r>
              <a:rPr lang="tr-TR" dirty="0">
                <a:latin typeface="Times New Roman" panose="02020603050405020304" pitchFamily="18" charset="0"/>
                <a:cs typeface="Times New Roman" panose="02020603050405020304" pitchFamily="18" charset="0"/>
              </a:rPr>
              <a:t>Erasmus Kurum Koordinatörü (</a:t>
            </a:r>
            <a:r>
              <a:rPr lang="tr-TR" dirty="0" err="1">
                <a:latin typeface="Times New Roman" panose="02020603050405020304" pitchFamily="18" charset="0"/>
                <a:cs typeface="Times New Roman" panose="02020603050405020304" pitchFamily="18" charset="0"/>
              </a:rPr>
              <a:t>Institutional</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Coordinator</a:t>
            </a:r>
            <a:r>
              <a:rPr lang="tr-TR" dirty="0">
                <a:latin typeface="Times New Roman" panose="02020603050405020304" pitchFamily="18" charset="0"/>
                <a:cs typeface="Times New Roman" panose="02020603050405020304" pitchFamily="18" charset="0"/>
              </a:rPr>
              <a:t>): Öğr. Gör. Gamze ÇİÇEK: </a:t>
            </a:r>
            <a:r>
              <a:rPr lang="tr-TR" dirty="0">
                <a:latin typeface="Times New Roman" panose="02020603050405020304" pitchFamily="18" charset="0"/>
                <a:cs typeface="Times New Roman" panose="02020603050405020304" pitchFamily="18" charset="0"/>
                <a:hlinkClick r:id="rId6"/>
              </a:rPr>
              <a:t>gamze.cicek@ankaramedipol.edu.tr</a:t>
            </a:r>
            <a:r>
              <a:rPr lang="tr-TR" dirty="0">
                <a:latin typeface="Times New Roman" panose="02020603050405020304" pitchFamily="18" charset="0"/>
                <a:cs typeface="Times New Roman" panose="02020603050405020304" pitchFamily="18" charset="0"/>
              </a:rPr>
              <a:t> / Tel: 90 312 508 88 24 </a:t>
            </a:r>
          </a:p>
          <a:p>
            <a:r>
              <a:rPr lang="tr-TR" dirty="0">
                <a:latin typeface="Times New Roman" panose="02020603050405020304" pitchFamily="18" charset="0"/>
                <a:cs typeface="Times New Roman" panose="02020603050405020304" pitchFamily="18" charset="0"/>
              </a:rPr>
              <a:t>Erasmus Ofisi: </a:t>
            </a:r>
            <a:r>
              <a:rPr lang="tr-TR" dirty="0">
                <a:latin typeface="Times New Roman" panose="02020603050405020304" pitchFamily="18" charset="0"/>
                <a:cs typeface="Times New Roman" panose="02020603050405020304" pitchFamily="18" charset="0"/>
                <a:hlinkClick r:id="rId7"/>
              </a:rPr>
              <a:t>erasmus@ankaramedipol.edu.tr</a:t>
            </a:r>
            <a:r>
              <a:rPr lang="tr-TR" dirty="0">
                <a:latin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4984880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5E35A47-4DE0-0E0B-BCA1-90D7A8790D76}"/>
              </a:ext>
            </a:extLst>
          </p:cNvPr>
          <p:cNvSpPr>
            <a:spLocks noGrp="1"/>
          </p:cNvSpPr>
          <p:nvPr>
            <p:ph type="title"/>
          </p:nvPr>
        </p:nvSpPr>
        <p:spPr>
          <a:xfrm>
            <a:off x="1875953" y="343555"/>
            <a:ext cx="8911687" cy="1280890"/>
          </a:xfrm>
        </p:spPr>
        <p:txBody>
          <a:bodyPr/>
          <a:lstStyle/>
          <a:p>
            <a:pPr algn="ctr"/>
            <a:r>
              <a:rPr lang="tr-TR" b="1" dirty="0">
                <a:solidFill>
                  <a:srgbClr val="FF0000"/>
                </a:solidFill>
                <a:latin typeface="Times New Roman" panose="02020603050405020304" pitchFamily="18" charset="0"/>
                <a:cs typeface="Times New Roman" panose="02020603050405020304" pitchFamily="18" charset="0"/>
              </a:rPr>
              <a:t>HOW CAN I APPLY?</a:t>
            </a:r>
            <a:br>
              <a:rPr lang="tr-TR" b="1" dirty="0">
                <a:solidFill>
                  <a:srgbClr val="FF0000"/>
                </a:solidFill>
                <a:latin typeface="Times New Roman" panose="02020603050405020304" pitchFamily="18" charset="0"/>
                <a:cs typeface="Times New Roman" panose="02020603050405020304" pitchFamily="18" charset="0"/>
              </a:rPr>
            </a:br>
            <a:r>
              <a:rPr lang="tr-TR" b="1" dirty="0">
                <a:solidFill>
                  <a:srgbClr val="FF0000"/>
                </a:solidFill>
                <a:latin typeface="Times New Roman" panose="02020603050405020304" pitchFamily="18" charset="0"/>
                <a:cs typeface="Times New Roman" panose="02020603050405020304" pitchFamily="18" charset="0"/>
              </a:rPr>
              <a:t>SUMMARY</a:t>
            </a:r>
            <a:endParaRPr lang="tr-TR" dirty="0"/>
          </a:p>
        </p:txBody>
      </p:sp>
      <p:sp>
        <p:nvSpPr>
          <p:cNvPr id="3" name="İçerik Yer Tutucusu 2">
            <a:extLst>
              <a:ext uri="{FF2B5EF4-FFF2-40B4-BE49-F238E27FC236}">
                <a16:creationId xmlns:a16="http://schemas.microsoft.com/office/drawing/2014/main" id="{C479F869-D713-B499-570E-678B09355D2C}"/>
              </a:ext>
            </a:extLst>
          </p:cNvPr>
          <p:cNvSpPr>
            <a:spLocks noGrp="1"/>
          </p:cNvSpPr>
          <p:nvPr>
            <p:ph idx="1"/>
          </p:nvPr>
        </p:nvSpPr>
        <p:spPr>
          <a:xfrm>
            <a:off x="1404360" y="1624445"/>
            <a:ext cx="10731884" cy="4557619"/>
          </a:xfrm>
        </p:spPr>
        <p:txBody>
          <a:bodyPr>
            <a:normAutofit fontScale="62500" lnSpcReduction="20000"/>
          </a:bodyPr>
          <a:lstStyle/>
          <a:p>
            <a:r>
              <a:rPr lang="en-US" dirty="0"/>
              <a:t>For comprehensive information regarding the application process and announcement details, please visit the Turna Portal Application System at </a:t>
            </a:r>
            <a:r>
              <a:rPr lang="en-US" dirty="0">
                <a:hlinkClick r:id="rId2"/>
              </a:rPr>
              <a:t>https://turnaportal.ua.gov.tr</a:t>
            </a:r>
            <a:r>
              <a:rPr lang="tr-TR" dirty="0"/>
              <a:t> </a:t>
            </a:r>
          </a:p>
          <a:p>
            <a:r>
              <a:rPr lang="en-US" dirty="0"/>
              <a:t>To access the system, log in using your Turkish ID number and e-government password. </a:t>
            </a:r>
            <a:endParaRPr lang="tr-TR" dirty="0"/>
          </a:p>
          <a:p>
            <a:r>
              <a:rPr lang="en-US" dirty="0"/>
              <a:t>Once logged in, navigate to your profile information and select the "verify" and "update" buttons. </a:t>
            </a:r>
            <a:endParaRPr lang="tr-TR" dirty="0"/>
          </a:p>
          <a:p>
            <a:r>
              <a:rPr lang="en-US" dirty="0"/>
              <a:t>Subsequently, locate the announcement to which you wish to apply. It is imperative to thoroughly review and approve the announcement text. You may also download the PDF version of the announcement from the announcements section of our university's official website. </a:t>
            </a:r>
            <a:endParaRPr lang="tr-TR" dirty="0"/>
          </a:p>
          <a:p>
            <a:r>
              <a:rPr lang="en-US" dirty="0"/>
              <a:t>The announcement text delineates the selection criteria, required application documents, application timeline, eligibility conditions, program countries, grant amounts, general provisions, and other pertinent details. </a:t>
            </a:r>
            <a:endParaRPr lang="tr-TR" dirty="0"/>
          </a:p>
          <a:p>
            <a:r>
              <a:rPr lang="en-US" dirty="0"/>
              <a:t>Ensure that all application documents specified in the announcement are prepared and saved on your computer in PDF format. </a:t>
            </a:r>
            <a:endParaRPr lang="tr-TR" dirty="0"/>
          </a:p>
          <a:p>
            <a:r>
              <a:rPr lang="en-US" dirty="0"/>
              <a:t>Begin the application process by answering the requisite questions and uploading the necessary documents in the designated fields. </a:t>
            </a:r>
            <a:endParaRPr lang="tr-TR" dirty="0"/>
          </a:p>
          <a:p>
            <a:r>
              <a:rPr lang="en-US" dirty="0"/>
              <a:t>Complete your application by selecting the "Complete Application" button. </a:t>
            </a:r>
            <a:endParaRPr lang="tr-TR" dirty="0"/>
          </a:p>
          <a:p>
            <a:r>
              <a:rPr lang="en-US" dirty="0"/>
              <a:t>Students intending to undertake our university's Erasmus English Language Proficiency Examination must fill out the Exam Application Form on their computers and submit it via email to </a:t>
            </a:r>
            <a:r>
              <a:rPr lang="en-US" dirty="0">
                <a:hlinkClick r:id="rId3"/>
              </a:rPr>
              <a:t>erasmus@ankaramedipol.edu.tr</a:t>
            </a:r>
            <a:r>
              <a:rPr lang="en-US" dirty="0"/>
              <a:t>. The examination result certificate will be available for collection at the Erasmus Office. This </a:t>
            </a:r>
            <a:r>
              <a:rPr lang="tr-TR" dirty="0" err="1"/>
              <a:t>result</a:t>
            </a:r>
            <a:r>
              <a:rPr lang="tr-TR" dirty="0"/>
              <a:t> </a:t>
            </a:r>
            <a:r>
              <a:rPr lang="en-US" dirty="0"/>
              <a:t>certificate must be scanned and uploaded in PDF format to the Turna Portal Application System</a:t>
            </a:r>
            <a:r>
              <a:rPr lang="tr-TR" dirty="0"/>
              <a:t> </a:t>
            </a:r>
            <a:r>
              <a:rPr lang="tr-TR" dirty="0" err="1"/>
              <a:t>by</a:t>
            </a:r>
            <a:r>
              <a:rPr lang="tr-TR" dirty="0"/>
              <a:t> the </a:t>
            </a:r>
            <a:r>
              <a:rPr lang="tr-TR" dirty="0" err="1"/>
              <a:t>student</a:t>
            </a:r>
            <a:r>
              <a:rPr lang="en-US" dirty="0"/>
              <a:t>.</a:t>
            </a:r>
            <a:endParaRPr lang="tr-TR" dirty="0"/>
          </a:p>
          <a:p>
            <a:r>
              <a:rPr lang="tr-TR" b="1" dirty="0"/>
              <a:t>Erasmus </a:t>
            </a:r>
            <a:r>
              <a:rPr lang="tr-TR" b="1" dirty="0" err="1"/>
              <a:t>Agreements</a:t>
            </a:r>
            <a:r>
              <a:rPr lang="tr-TR" dirty="0"/>
              <a:t>: </a:t>
            </a:r>
            <a:r>
              <a:rPr lang="tr-TR" dirty="0">
                <a:hlinkClick r:id="rId4"/>
              </a:rPr>
              <a:t>https://ankaramedipol.edu.tr/sites/default/files/document/ERASMUS%20AGREEMENTS%202025%202026%20%281%29.pdf</a:t>
            </a:r>
            <a:r>
              <a:rPr lang="tr-TR" dirty="0"/>
              <a:t> </a:t>
            </a:r>
          </a:p>
          <a:p>
            <a:r>
              <a:rPr lang="tr-TR" b="1" dirty="0"/>
              <a:t>Erasmus </a:t>
            </a:r>
            <a:r>
              <a:rPr lang="tr-TR" b="1" dirty="0" err="1"/>
              <a:t>Faculty</a:t>
            </a:r>
            <a:r>
              <a:rPr lang="tr-TR" b="1" dirty="0"/>
              <a:t> </a:t>
            </a:r>
            <a:r>
              <a:rPr lang="tr-TR" b="1" dirty="0" err="1"/>
              <a:t>Coordinators</a:t>
            </a:r>
            <a:r>
              <a:rPr lang="tr-TR" dirty="0"/>
              <a:t>: </a:t>
            </a:r>
            <a:r>
              <a:rPr lang="tr-TR" dirty="0">
                <a:hlinkClick r:id="rId5"/>
              </a:rPr>
              <a:t>https://ankaramedipol.edu.tr/sites/default/files/document/V11%20ERASMUS%20COORDINATORS%202026%20%281%29.pdf</a:t>
            </a:r>
            <a:r>
              <a:rPr lang="tr-TR" dirty="0"/>
              <a:t>  </a:t>
            </a:r>
          </a:p>
          <a:p>
            <a:r>
              <a:rPr lang="tr-TR" b="1" dirty="0"/>
              <a:t>Erasmus </a:t>
            </a:r>
            <a:r>
              <a:rPr lang="tr-TR" b="1" dirty="0" err="1"/>
              <a:t>Institutional</a:t>
            </a:r>
            <a:r>
              <a:rPr lang="tr-TR" b="1" dirty="0"/>
              <a:t> </a:t>
            </a:r>
            <a:r>
              <a:rPr lang="tr-TR" b="1" dirty="0" err="1"/>
              <a:t>Coordinator</a:t>
            </a:r>
            <a:r>
              <a:rPr lang="tr-TR" dirty="0"/>
              <a:t>: Öğr. Gör. Gamze ÇİÇEK: </a:t>
            </a:r>
            <a:r>
              <a:rPr lang="tr-TR" dirty="0">
                <a:hlinkClick r:id="rId6"/>
              </a:rPr>
              <a:t>gamze.cicek@ankaramedipol.edu.tr</a:t>
            </a:r>
            <a:r>
              <a:rPr lang="tr-TR" dirty="0"/>
              <a:t>  / Tel: 90 312 508 88 24 </a:t>
            </a:r>
          </a:p>
          <a:p>
            <a:r>
              <a:rPr lang="tr-TR" b="1" dirty="0"/>
              <a:t>Erasmus Ofisi</a:t>
            </a:r>
            <a:r>
              <a:rPr lang="tr-TR" dirty="0"/>
              <a:t>: </a:t>
            </a:r>
            <a:r>
              <a:rPr lang="tr-TR" dirty="0">
                <a:hlinkClick r:id="rId3"/>
              </a:rPr>
              <a:t>erasmus@ankaramedipol.edu.tr</a:t>
            </a:r>
            <a:r>
              <a:rPr lang="tr-TR" dirty="0"/>
              <a:t>  </a:t>
            </a:r>
          </a:p>
          <a:p>
            <a:pPr marL="0" indent="0">
              <a:buNone/>
            </a:pPr>
            <a:endParaRPr lang="tr-TR" dirty="0"/>
          </a:p>
        </p:txBody>
      </p:sp>
    </p:spTree>
    <p:extLst>
      <p:ext uri="{BB962C8B-B14F-4D97-AF65-F5344CB8AC3E}">
        <p14:creationId xmlns:p14="http://schemas.microsoft.com/office/powerpoint/2010/main" val="112479786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a:extLst>
              <a:ext uri="{FF2B5EF4-FFF2-40B4-BE49-F238E27FC236}">
                <a16:creationId xmlns:a16="http://schemas.microsoft.com/office/drawing/2014/main" id="{23CB38EB-6D08-473C-9C34-0037FBCEB3D1}"/>
              </a:ext>
            </a:extLst>
          </p:cNvPr>
          <p:cNvSpPr>
            <a:spLocks noGrp="1"/>
          </p:cNvSpPr>
          <p:nvPr>
            <p:ph type="title"/>
          </p:nvPr>
        </p:nvSpPr>
        <p:spPr/>
        <p:txBody>
          <a:bodyPr>
            <a:normAutofit fontScale="90000"/>
          </a:bodyPr>
          <a:lstStyle/>
          <a:p>
            <a:r>
              <a:rPr lang="tr-TR" dirty="0">
                <a:solidFill>
                  <a:srgbClr val="FF0000"/>
                </a:solidFill>
                <a:latin typeface="Times New Roman" pitchFamily="18" charset="0"/>
                <a:cs typeface="Times New Roman" pitchFamily="18" charset="0"/>
              </a:rPr>
              <a:t>Erasmus Ofisi’ne Nasıl Ulaşırım?</a:t>
            </a:r>
            <a:br>
              <a:rPr lang="tr-TR" dirty="0">
                <a:solidFill>
                  <a:srgbClr val="FF0000"/>
                </a:solidFill>
                <a:latin typeface="Times New Roman" pitchFamily="18" charset="0"/>
                <a:cs typeface="Times New Roman" pitchFamily="18" charset="0"/>
              </a:rPr>
            </a:br>
            <a:r>
              <a:rPr lang="tr-TR" dirty="0">
                <a:solidFill>
                  <a:srgbClr val="FF0000"/>
                </a:solidFill>
                <a:latin typeface="Times New Roman" pitchFamily="18" charset="0"/>
                <a:cs typeface="Times New Roman" pitchFamily="18" charset="0"/>
              </a:rPr>
              <a:t>How can I </a:t>
            </a:r>
            <a:r>
              <a:rPr lang="tr-TR" dirty="0" err="1">
                <a:solidFill>
                  <a:srgbClr val="FF0000"/>
                </a:solidFill>
                <a:latin typeface="Times New Roman" pitchFamily="18" charset="0"/>
                <a:cs typeface="Times New Roman" pitchFamily="18" charset="0"/>
              </a:rPr>
              <a:t>contact</a:t>
            </a:r>
            <a:r>
              <a:rPr lang="tr-TR" dirty="0">
                <a:solidFill>
                  <a:srgbClr val="FF0000"/>
                </a:solidFill>
                <a:latin typeface="Times New Roman" pitchFamily="18" charset="0"/>
                <a:cs typeface="Times New Roman" pitchFamily="18" charset="0"/>
              </a:rPr>
              <a:t> Erasmus Office?</a:t>
            </a:r>
            <a:br>
              <a:rPr lang="tr-TR" dirty="0">
                <a:latin typeface="Times New Roman" pitchFamily="18" charset="0"/>
                <a:cs typeface="Times New Roman" pitchFamily="18" charset="0"/>
              </a:rPr>
            </a:br>
            <a:endParaRPr lang="tr-TR" dirty="0"/>
          </a:p>
        </p:txBody>
      </p:sp>
      <p:sp>
        <p:nvSpPr>
          <p:cNvPr id="3" name="İçerik Yer Tutucusu 2">
            <a:extLst>
              <a:ext uri="{FF2B5EF4-FFF2-40B4-BE49-F238E27FC236}">
                <a16:creationId xmlns:a16="http://schemas.microsoft.com/office/drawing/2014/main" id="{B818EE9C-9699-4E43-B927-7953B62047DA}"/>
              </a:ext>
            </a:extLst>
          </p:cNvPr>
          <p:cNvSpPr>
            <a:spLocks noGrp="1"/>
          </p:cNvSpPr>
          <p:nvPr>
            <p:ph idx="1"/>
          </p:nvPr>
        </p:nvSpPr>
        <p:spPr/>
        <p:txBody>
          <a:bodyPr>
            <a:normAutofit/>
          </a:bodyPr>
          <a:lstStyle/>
          <a:p>
            <a:pPr>
              <a:lnSpc>
                <a:spcPct val="120000"/>
              </a:lnSpc>
            </a:pPr>
            <a:r>
              <a:rPr lang="tr-TR" dirty="0">
                <a:latin typeface="Times New Roman" panose="02020603050405020304" pitchFamily="18" charset="0"/>
                <a:cs typeface="Times New Roman" panose="02020603050405020304" pitchFamily="18" charset="0"/>
              </a:rPr>
              <a:t>Erasmus web sitesi: </a:t>
            </a:r>
            <a:r>
              <a:rPr lang="tr-TR" dirty="0">
                <a:latin typeface="Times New Roman" panose="02020603050405020304" pitchFamily="18" charset="0"/>
                <a:cs typeface="Times New Roman" panose="02020603050405020304" pitchFamily="18" charset="0"/>
                <a:hlinkClick r:id="rId2"/>
              </a:rPr>
              <a:t>https://ankaramedipol.edu.tr/</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and</a:t>
            </a:r>
            <a:r>
              <a:rPr lang="tr-TR" dirty="0">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hlinkClick r:id="rId3"/>
              </a:rPr>
              <a:t>https://ankaramedipol.edu.tr/ogrenci/erasmus</a:t>
            </a:r>
            <a:r>
              <a:rPr lang="tr-TR" dirty="0">
                <a:latin typeface="Times New Roman" panose="02020603050405020304" pitchFamily="18" charset="0"/>
                <a:cs typeface="Times New Roman" panose="02020603050405020304" pitchFamily="18" charset="0"/>
              </a:rPr>
              <a:t> (bilgi, belge, form, çağrı dönemi başvuru web sitesi)</a:t>
            </a:r>
          </a:p>
          <a:p>
            <a:pPr marL="0" indent="0" algn="just">
              <a:lnSpc>
                <a:spcPct val="120000"/>
              </a:lnSpc>
              <a:buNone/>
            </a:pPr>
            <a:r>
              <a:rPr lang="tr-TR" b="1" dirty="0">
                <a:latin typeface="Times New Roman" panose="02020603050405020304" pitchFamily="18" charset="0"/>
                <a:cs typeface="Times New Roman" panose="02020603050405020304" pitchFamily="18" charset="0"/>
              </a:rPr>
              <a:t>Erasmus Ofisi İletişim Bilgileri</a:t>
            </a:r>
            <a:r>
              <a:rPr lang="tr-TR" dirty="0">
                <a:latin typeface="Times New Roman" panose="02020603050405020304" pitchFamily="18" charset="0"/>
                <a:cs typeface="Times New Roman" panose="02020603050405020304" pitchFamily="18" charset="0"/>
              </a:rPr>
              <a:t>: </a:t>
            </a:r>
          </a:p>
          <a:p>
            <a:pPr algn="just">
              <a:lnSpc>
                <a:spcPct val="120000"/>
              </a:lnSpc>
            </a:pPr>
            <a:r>
              <a:rPr lang="tr-TR" b="1" dirty="0">
                <a:solidFill>
                  <a:schemeClr val="tx1"/>
                </a:solidFill>
                <a:latin typeface="Times New Roman" panose="02020603050405020304" pitchFamily="18" charset="0"/>
                <a:cs typeface="Times New Roman" panose="02020603050405020304" pitchFamily="18" charset="0"/>
              </a:rPr>
              <a:t>E-mail</a:t>
            </a:r>
            <a:r>
              <a:rPr lang="tr-TR" dirty="0">
                <a:latin typeface="Times New Roman" panose="02020603050405020304" pitchFamily="18" charset="0"/>
                <a:cs typeface="Times New Roman" panose="02020603050405020304" pitchFamily="18" charset="0"/>
              </a:rPr>
              <a:t> : </a:t>
            </a:r>
            <a:r>
              <a:rPr lang="tr-TR" b="1" u="sng" dirty="0">
                <a:solidFill>
                  <a:schemeClr val="accent2">
                    <a:lumMod val="75000"/>
                  </a:schemeClr>
                </a:solidFill>
                <a:latin typeface="Times New Roman" panose="02020603050405020304" pitchFamily="18" charset="0"/>
                <a:cs typeface="Times New Roman" panose="02020603050405020304" pitchFamily="18" charset="0"/>
              </a:rPr>
              <a:t>e</a:t>
            </a:r>
            <a:r>
              <a:rPr lang="tr-TR" b="1" u="sng" dirty="0">
                <a:solidFill>
                  <a:schemeClr val="accent2">
                    <a:lumMod val="75000"/>
                  </a:schemeClr>
                </a:solidFill>
                <a:latin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rasmus@ankaramedipol.edu.tr</a:t>
            </a:r>
            <a:r>
              <a:rPr lang="tr-TR" b="1" u="sng" dirty="0">
                <a:solidFill>
                  <a:schemeClr val="accent2">
                    <a:lumMod val="75000"/>
                  </a:schemeClr>
                </a:solidFill>
                <a:latin typeface="Times New Roman" panose="02020603050405020304" pitchFamily="18" charset="0"/>
                <a:cs typeface="Times New Roman" panose="02020603050405020304" pitchFamily="18" charset="0"/>
              </a:rPr>
              <a:t> </a:t>
            </a:r>
          </a:p>
          <a:p>
            <a:pPr algn="just">
              <a:lnSpc>
                <a:spcPct val="120000"/>
              </a:lnSpc>
            </a:pPr>
            <a:r>
              <a:rPr lang="tr-TR" b="1" dirty="0">
                <a:solidFill>
                  <a:schemeClr val="tx1"/>
                </a:solidFill>
                <a:latin typeface="Times New Roman" panose="02020603050405020304" pitchFamily="18" charset="0"/>
                <a:cs typeface="Times New Roman" panose="02020603050405020304" pitchFamily="18" charset="0"/>
              </a:rPr>
              <a:t>Telefon:</a:t>
            </a:r>
            <a:r>
              <a:rPr lang="tr-TR" b="1" dirty="0">
                <a:solidFill>
                  <a:srgbClr val="0070C0"/>
                </a:solidFill>
                <a:latin typeface="Times New Roman" panose="02020603050405020304" pitchFamily="18" charset="0"/>
                <a:cs typeface="Times New Roman" panose="02020603050405020304" pitchFamily="18" charset="0"/>
              </a:rPr>
              <a:t> </a:t>
            </a:r>
            <a:r>
              <a:rPr lang="tr-TR" dirty="0">
                <a:latin typeface="Times New Roman" panose="02020603050405020304" pitchFamily="18" charset="0"/>
                <a:cs typeface="Times New Roman" panose="02020603050405020304" pitchFamily="18" charset="0"/>
              </a:rPr>
              <a:t>+90312 508 89 </a:t>
            </a:r>
            <a:r>
              <a:rPr lang="tr-TR">
                <a:latin typeface="Times New Roman" panose="02020603050405020304" pitchFamily="18" charset="0"/>
                <a:cs typeface="Times New Roman" panose="02020603050405020304" pitchFamily="18" charset="0"/>
              </a:rPr>
              <a:t>25 / +90312 5088925</a:t>
            </a:r>
            <a:endParaRPr lang="tr-TR" dirty="0">
              <a:latin typeface="Times New Roman" panose="02020603050405020304" pitchFamily="18" charset="0"/>
              <a:cs typeface="Times New Roman" panose="02020603050405020304" pitchFamily="18" charset="0"/>
            </a:endParaRPr>
          </a:p>
          <a:p>
            <a:pPr algn="just">
              <a:lnSpc>
                <a:spcPct val="120000"/>
              </a:lnSpc>
            </a:pPr>
            <a:r>
              <a:rPr lang="tr-TR" b="1" dirty="0">
                <a:solidFill>
                  <a:schemeClr val="tx1"/>
                </a:solidFill>
                <a:latin typeface="Times New Roman" panose="02020603050405020304" pitchFamily="18" charset="0"/>
                <a:cs typeface="Times New Roman" panose="02020603050405020304" pitchFamily="18" charset="0"/>
              </a:rPr>
              <a:t>Adres</a:t>
            </a:r>
            <a:r>
              <a:rPr lang="tr-TR" dirty="0">
                <a:latin typeface="Times New Roman" panose="02020603050405020304" pitchFamily="18" charset="0"/>
                <a:cs typeface="Times New Roman" panose="02020603050405020304" pitchFamily="18" charset="0"/>
              </a:rPr>
              <a:t>: Erasmus Kurum </a:t>
            </a:r>
            <a:r>
              <a:rPr lang="tr-TR" dirty="0" err="1">
                <a:latin typeface="Times New Roman" panose="02020603050405020304" pitchFamily="18" charset="0"/>
                <a:cs typeface="Times New Roman" panose="02020603050405020304" pitchFamily="18" charset="0"/>
              </a:rPr>
              <a:t>Koordinartörlğü</a:t>
            </a:r>
            <a:r>
              <a:rPr lang="tr-TR" dirty="0">
                <a:latin typeface="Times New Roman" panose="02020603050405020304" pitchFamily="18" charset="0"/>
                <a:cs typeface="Times New Roman" panose="02020603050405020304" pitchFamily="18" charset="0"/>
              </a:rPr>
              <a:t> Merkez Kampüs Müze Binası C Blok Giriş Kat (</a:t>
            </a:r>
            <a:r>
              <a:rPr lang="tr-TR" dirty="0" err="1">
                <a:latin typeface="Times New Roman" panose="02020603050405020304" pitchFamily="18" charset="0"/>
                <a:cs typeface="Times New Roman" panose="02020603050405020304" pitchFamily="18" charset="0"/>
              </a:rPr>
              <a:t>Address</a:t>
            </a:r>
            <a:r>
              <a:rPr lang="tr-TR" dirty="0">
                <a:latin typeface="Times New Roman" panose="02020603050405020304" pitchFamily="18" charset="0"/>
                <a:cs typeface="Times New Roman" panose="02020603050405020304" pitchFamily="18" charset="0"/>
              </a:rPr>
              <a:t>: Erasmus Office Central </a:t>
            </a:r>
            <a:r>
              <a:rPr lang="tr-TR" dirty="0" err="1">
                <a:latin typeface="Times New Roman" panose="02020603050405020304" pitchFamily="18" charset="0"/>
                <a:cs typeface="Times New Roman" panose="02020603050405020304" pitchFamily="18" charset="0"/>
              </a:rPr>
              <a:t>Campus</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Building</a:t>
            </a:r>
            <a:r>
              <a:rPr lang="tr-TR" dirty="0">
                <a:latin typeface="Times New Roman" panose="02020603050405020304" pitchFamily="18" charset="0"/>
                <a:cs typeface="Times New Roman" panose="02020603050405020304" pitchFamily="18" charset="0"/>
              </a:rPr>
              <a:t> C, </a:t>
            </a:r>
            <a:r>
              <a:rPr lang="tr-TR" dirty="0" err="1">
                <a:latin typeface="Times New Roman" panose="02020603050405020304" pitchFamily="18" charset="0"/>
                <a:cs typeface="Times New Roman" panose="02020603050405020304" pitchFamily="18" charset="0"/>
              </a:rPr>
              <a:t>Ground</a:t>
            </a:r>
            <a:r>
              <a:rPr lang="tr-TR" dirty="0">
                <a:latin typeface="Times New Roman" panose="02020603050405020304" pitchFamily="18" charset="0"/>
                <a:cs typeface="Times New Roman" panose="02020603050405020304" pitchFamily="18" charset="0"/>
              </a:rPr>
              <a:t> </a:t>
            </a:r>
            <a:r>
              <a:rPr lang="tr-TR" dirty="0" err="1">
                <a:latin typeface="Times New Roman" panose="02020603050405020304" pitchFamily="18" charset="0"/>
                <a:cs typeface="Times New Roman" panose="02020603050405020304" pitchFamily="18" charset="0"/>
              </a:rPr>
              <a:t>Floor</a:t>
            </a:r>
            <a:r>
              <a:rPr lang="tr-TR" dirty="0">
                <a:latin typeface="Times New Roman" panose="02020603050405020304" pitchFamily="18" charset="0"/>
                <a:cs typeface="Times New Roman" panose="02020603050405020304" pitchFamily="18" charset="0"/>
              </a:rPr>
              <a:t>)</a:t>
            </a:r>
          </a:p>
          <a:p>
            <a:pPr algn="just">
              <a:lnSpc>
                <a:spcPct val="120000"/>
              </a:lnSpc>
            </a:pPr>
            <a:r>
              <a:rPr lang="tr-TR" b="1" dirty="0">
                <a:solidFill>
                  <a:schemeClr val="tx1"/>
                </a:solidFill>
                <a:latin typeface="Times New Roman" panose="02020603050405020304" pitchFamily="18" charset="0"/>
                <a:cs typeface="Times New Roman" panose="02020603050405020304" pitchFamily="18" charset="0"/>
              </a:rPr>
              <a:t>Erasmus </a:t>
            </a:r>
            <a:r>
              <a:rPr lang="tr-TR" b="1" dirty="0" err="1">
                <a:solidFill>
                  <a:schemeClr val="tx1"/>
                </a:solidFill>
                <a:latin typeface="Times New Roman" panose="02020603050405020304" pitchFamily="18" charset="0"/>
                <a:cs typeface="Times New Roman" panose="02020603050405020304" pitchFamily="18" charset="0"/>
              </a:rPr>
              <a:t>Institutional</a:t>
            </a:r>
            <a:r>
              <a:rPr lang="tr-TR" b="1" dirty="0">
                <a:solidFill>
                  <a:schemeClr val="tx1"/>
                </a:solidFill>
                <a:latin typeface="Times New Roman" panose="02020603050405020304" pitchFamily="18" charset="0"/>
                <a:cs typeface="Times New Roman" panose="02020603050405020304" pitchFamily="18" charset="0"/>
              </a:rPr>
              <a:t> </a:t>
            </a:r>
            <a:r>
              <a:rPr lang="tr-TR" b="1" dirty="0" err="1">
                <a:solidFill>
                  <a:schemeClr val="tx1"/>
                </a:solidFill>
                <a:latin typeface="Times New Roman" panose="02020603050405020304" pitchFamily="18" charset="0"/>
                <a:cs typeface="Times New Roman" panose="02020603050405020304" pitchFamily="18" charset="0"/>
              </a:rPr>
              <a:t>Coordinator</a:t>
            </a:r>
            <a:r>
              <a:rPr lang="tr-TR" dirty="0">
                <a:solidFill>
                  <a:schemeClr val="accent2">
                    <a:lumMod val="75000"/>
                  </a:schemeClr>
                </a:solidFill>
                <a:latin typeface="Times New Roman" panose="02020603050405020304" pitchFamily="18" charset="0"/>
                <a:cs typeface="Times New Roman" panose="02020603050405020304" pitchFamily="18" charset="0"/>
              </a:rPr>
              <a:t>: </a:t>
            </a:r>
            <a:r>
              <a:rPr lang="tr-TR" b="1" u="sng" dirty="0">
                <a:solidFill>
                  <a:schemeClr val="accent2">
                    <a:lumMod val="75000"/>
                  </a:schemeClr>
                </a:solidFill>
                <a:latin typeface="Times New Roman" panose="02020603050405020304" pitchFamily="18" charset="0"/>
                <a:cs typeface="Times New Roman" panose="02020603050405020304" pitchFamily="18" charset="0"/>
                <a:hlinkClick r:id="rId5">
                  <a:extLst>
                    <a:ext uri="{A12FA001-AC4F-418D-AE19-62706E023703}">
                      <ahyp:hlinkClr xmlns:ahyp="http://schemas.microsoft.com/office/drawing/2018/hyperlinkcolor" val="tx"/>
                    </a:ext>
                  </a:extLst>
                </a:hlinkClick>
              </a:rPr>
              <a:t>gamze.cicek@ankaramedipol.edu.tr</a:t>
            </a:r>
            <a:r>
              <a:rPr lang="tr-TR" b="1" u="sng" dirty="0">
                <a:solidFill>
                  <a:schemeClr val="accent2">
                    <a:lumMod val="75000"/>
                  </a:schemeClr>
                </a:solidFill>
                <a:latin typeface="Times New Roman" panose="02020603050405020304" pitchFamily="18" charset="0"/>
                <a:cs typeface="Times New Roman" panose="02020603050405020304" pitchFamily="18" charset="0"/>
              </a:rPr>
              <a:t> </a:t>
            </a:r>
          </a:p>
          <a:p>
            <a:endParaRPr lang="tr-TR" dirty="0"/>
          </a:p>
        </p:txBody>
      </p:sp>
    </p:spTree>
    <p:extLst>
      <p:ext uri="{BB962C8B-B14F-4D97-AF65-F5344CB8AC3E}">
        <p14:creationId xmlns:p14="http://schemas.microsoft.com/office/powerpoint/2010/main" val="368443568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030C213-3B97-41AF-8812-5BAD595E6C88}"/>
              </a:ext>
            </a:extLst>
          </p:cNvPr>
          <p:cNvSpPr>
            <a:spLocks noGrp="1"/>
          </p:cNvSpPr>
          <p:nvPr>
            <p:ph idx="1"/>
          </p:nvPr>
        </p:nvSpPr>
        <p:spPr/>
        <p:txBody>
          <a:bodyPr>
            <a:normAutofit/>
          </a:bodyPr>
          <a:lstStyle/>
          <a:p>
            <a:pPr marL="0" indent="0">
              <a:buNone/>
            </a:pPr>
            <a:r>
              <a:rPr lang="tr-TR" sz="4000" dirty="0"/>
              <a:t>İlginiz için Teşekkürler</a:t>
            </a:r>
          </a:p>
          <a:p>
            <a:pPr marL="0" indent="0">
              <a:buNone/>
            </a:pPr>
            <a:r>
              <a:rPr lang="tr-TR" sz="4000" dirty="0" err="1"/>
              <a:t>Thank</a:t>
            </a:r>
            <a:r>
              <a:rPr lang="tr-TR" sz="4000" dirty="0"/>
              <a:t> </a:t>
            </a:r>
            <a:r>
              <a:rPr lang="tr-TR" sz="4000" dirty="0" err="1"/>
              <a:t>you</a:t>
            </a:r>
            <a:r>
              <a:rPr lang="tr-TR" sz="4000" dirty="0"/>
              <a:t> </a:t>
            </a:r>
            <a:r>
              <a:rPr lang="tr-TR" sz="4000" dirty="0" err="1"/>
              <a:t>for</a:t>
            </a:r>
            <a:r>
              <a:rPr lang="tr-TR" sz="4000" dirty="0"/>
              <a:t> </a:t>
            </a:r>
            <a:r>
              <a:rPr lang="tr-TR" sz="4000" dirty="0" err="1"/>
              <a:t>your</a:t>
            </a:r>
            <a:r>
              <a:rPr lang="tr-TR" sz="4000" dirty="0"/>
              <a:t> </a:t>
            </a:r>
            <a:r>
              <a:rPr lang="tr-TR" sz="4000" dirty="0" err="1"/>
              <a:t>attention</a:t>
            </a:r>
            <a:endParaRPr lang="tr-TR" sz="4000" dirty="0"/>
          </a:p>
        </p:txBody>
      </p:sp>
    </p:spTree>
    <p:extLst>
      <p:ext uri="{BB962C8B-B14F-4D97-AF65-F5344CB8AC3E}">
        <p14:creationId xmlns:p14="http://schemas.microsoft.com/office/powerpoint/2010/main" val="3135911685"/>
      </p:ext>
    </p:extLst>
  </p:cSld>
  <p:clrMapOvr>
    <a:masterClrMapping/>
  </p:clrMapOvr>
</p:sld>
</file>

<file path=ppt/theme/theme1.xml><?xml version="1.0" encoding="utf-8"?>
<a:theme xmlns:a="http://schemas.openxmlformats.org/drawingml/2006/main" name="Duman">
  <a:themeElements>
    <a:clrScheme name="Wisp">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Wisp</Template>
  <TotalTime>932</TotalTime>
  <Words>5306</Words>
  <Application>Microsoft Office PowerPoint</Application>
  <PresentationFormat>Geniş ekran</PresentationFormat>
  <Paragraphs>523</Paragraphs>
  <Slides>45</Slides>
  <Notes>4</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45</vt:i4>
      </vt:variant>
    </vt:vector>
  </HeadingPairs>
  <TitlesOfParts>
    <vt:vector size="51" baseType="lpstr">
      <vt:lpstr>Aptos</vt:lpstr>
      <vt:lpstr>Arial</vt:lpstr>
      <vt:lpstr>Century Gothic</vt:lpstr>
      <vt:lpstr>Times New Roman</vt:lpstr>
      <vt:lpstr>Wingdings 3</vt:lpstr>
      <vt:lpstr>Duman</vt:lpstr>
      <vt:lpstr>Erasmus+ In Europe</vt:lpstr>
      <vt:lpstr>ERASMUS+ İÇİN NASIL BAŞVURU YAPARIM?  ERASMUS BAŞVURUSUNDA BİLİNMESİ GEREKENLER</vt:lpstr>
      <vt:lpstr>HOW TO APPLY FOR ERASMUS+?  WHAT TO KNOW IN ERASMUS+ APPLICATION </vt:lpstr>
      <vt:lpstr>ERASMUS+ HAREKETLİLİĞİ NEDİR? WHAT IS ERASMUS+ MOBILITY?</vt:lpstr>
      <vt:lpstr>Erasmus Programı Neler Kazandırır? </vt:lpstr>
      <vt:lpstr>What Does the Erasmus Program Bring? </vt:lpstr>
      <vt:lpstr>ERASMUS+ ÖĞRENCİ HAREKETLİLİĞİ TÜRLERİ TYPES OF ERASMUS+ STUDENT MOBILITY</vt:lpstr>
      <vt:lpstr>ERASMUS+ HAREKETLİLİĞİ ERASMUS+ MOBILITY</vt:lpstr>
      <vt:lpstr>APPLICATION</vt:lpstr>
      <vt:lpstr>BAŞVURU TARİHLERİ</vt:lpstr>
      <vt:lpstr>APPLICATION DATES</vt:lpstr>
      <vt:lpstr>İLK VE EN ÖNEMLİ ADIM «İLANLARI DİKKATLİCE OKUMAK»</vt:lpstr>
      <vt:lpstr>THE FIRST AND MOST IMPORTANT STEP: “CAREFULLY READ THE ANNOUNCEMENTS”</vt:lpstr>
      <vt:lpstr>KONTENJANLAR</vt:lpstr>
      <vt:lpstr>QUOTAS </vt:lpstr>
      <vt:lpstr>2027/2028 GÜZ ÖĞRENİM VE STAJ BAŞVURU TAKVİMİ</vt:lpstr>
      <vt:lpstr>2027/2028 FALL TERM AND TRAINEESHIP MOBILITY APPLICATION CALENDAR AND PROCEDURE </vt:lpstr>
      <vt:lpstr>BAŞVURU BELGELERİ</vt:lpstr>
      <vt:lpstr>APPLICATION DOCUMENTS</vt:lpstr>
      <vt:lpstr>ERASMUS BAŞVURUSU NASIL YAPILMALI? </vt:lpstr>
      <vt:lpstr>HOW TO APPLY FOR ERASMUS ? </vt:lpstr>
      <vt:lpstr>TURNA BAŞVURU PORTALI</vt:lpstr>
      <vt:lpstr>ERASMUS BAŞVURUSU NASIL YAPILMALI? </vt:lpstr>
      <vt:lpstr>How to Apply via the Turna Application Portal? </vt:lpstr>
      <vt:lpstr>FAALİYET SÜRELERİ</vt:lpstr>
      <vt:lpstr>MOBILITY PERIODS</vt:lpstr>
      <vt:lpstr>ASGARİ VE AZAMİ ŞARTLAR</vt:lpstr>
      <vt:lpstr>MINIMUM AND MAXIMUM REQUIREMENTS  </vt:lpstr>
      <vt:lpstr>ADAY ÖĞRENCİ SEÇİMLERİ</vt:lpstr>
      <vt:lpstr>CANDIDATE ELECTIONS</vt:lpstr>
      <vt:lpstr>SEÇİM KRİTERLERİ  </vt:lpstr>
      <vt:lpstr>2026 Contract Period Erasmus+ KA131 Programme – Assessment Criteria for Student Mobility </vt:lpstr>
      <vt:lpstr>ÜLKELER VE HİBELER</vt:lpstr>
      <vt:lpstr>ABOUT GRANTS</vt:lpstr>
      <vt:lpstr>COUNTRIES AND GRANTS </vt:lpstr>
      <vt:lpstr>SEYAHAT DESTEĞİ ve YEŞİL SEYAHAT</vt:lpstr>
      <vt:lpstr>TRAVEL GRANT AND GREEN TRAVEL</vt:lpstr>
      <vt:lpstr>FAALIYETTEN HİBESİZ YARARLANMA HUSUSU</vt:lpstr>
      <vt:lpstr>BENEFITING FROM THE ACTIVITY WITHOUT GRANT</vt:lpstr>
      <vt:lpstr>İÇERME DESTEĞİ (INCLUSION SUPPORT) ve İLAVE HİBE DESTEĞİ</vt:lpstr>
      <vt:lpstr>INCLUSION SUPPORT and ADDITIONAL GRANT SUPPORT</vt:lpstr>
      <vt:lpstr>NASIL BAŞVURU YAPARIM ÖZET</vt:lpstr>
      <vt:lpstr>HOW CAN I APPLY? SUMMARY</vt:lpstr>
      <vt:lpstr>Erasmus Ofisi’ne Nasıl Ulaşırım? How can I contact Erasmus Office? </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ERASMUS BAŞVURUSUNDA BİLİNMESİ GEREKENLER</dc:title>
  <dc:creator>Gamze ÇİÇEK</dc:creator>
  <cp:lastModifiedBy>Gamze ÇİÇEK</cp:lastModifiedBy>
  <cp:revision>125</cp:revision>
  <cp:lastPrinted>2026-09-08T08:25:30Z</cp:lastPrinted>
  <dcterms:created xsi:type="dcterms:W3CDTF">2024-09-17T07:50:34Z</dcterms:created>
  <dcterms:modified xsi:type="dcterms:W3CDTF">2026-10-20T14:35:32Z</dcterms:modified>
</cp:coreProperties>
</file>